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35"/>
  </p:notesMasterIdLst>
  <p:sldIdLst>
    <p:sldId id="291" r:id="rId2"/>
    <p:sldId id="292" r:id="rId3"/>
    <p:sldId id="289"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00"/>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086"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0A1D6F-0C11-476C-9558-DDF56DE0F96B}" type="datetimeFigureOut">
              <a:rPr lang="en-US" smtClean="0"/>
              <a:t>9/7/2016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D7A3AD-FB46-4556-8FB6-DE6BA6831018}" type="slidenum">
              <a:rPr lang="en-US" smtClean="0"/>
              <a:t>‹#›</a:t>
            </a:fld>
            <a:endParaRPr lang="en-US" dirty="0"/>
          </a:p>
        </p:txBody>
      </p:sp>
    </p:spTree>
    <p:extLst>
      <p:ext uri="{BB962C8B-B14F-4D97-AF65-F5344CB8AC3E}">
        <p14:creationId xmlns:p14="http://schemas.microsoft.com/office/powerpoint/2010/main" val="3766289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8D4157B-9312-49D2-9E24-88D8CCD3231D}" type="slidenum">
              <a:rPr lang="en-US" altLang="en-US" sz="1200" smtClean="0"/>
              <a:pPr/>
              <a:t>1</a:t>
            </a:fld>
            <a:endParaRPr lang="en-US" altLang="en-US" sz="1200"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ndParaRPr>
          </a:p>
        </p:txBody>
      </p:sp>
    </p:spTree>
    <p:extLst>
      <p:ext uri="{BB962C8B-B14F-4D97-AF65-F5344CB8AC3E}">
        <p14:creationId xmlns:p14="http://schemas.microsoft.com/office/powerpoint/2010/main" val="210033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B338FD6-EE11-4292-9E97-E581A330F72A}" type="slidenum">
              <a:rPr lang="en-US" altLang="en-US" sz="1200" smtClean="0"/>
              <a:pPr/>
              <a:t>2</a:t>
            </a:fld>
            <a:endParaRPr lang="en-US" altLang="en-US" sz="1200" dirty="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ndParaRPr>
          </a:p>
        </p:txBody>
      </p:sp>
    </p:spTree>
    <p:extLst>
      <p:ext uri="{BB962C8B-B14F-4D97-AF65-F5344CB8AC3E}">
        <p14:creationId xmlns:p14="http://schemas.microsoft.com/office/powerpoint/2010/main" val="4162292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1347489-21A3-4F16-9CAD-612D227827E7}" type="slidenum">
              <a:rPr lang="en-US" altLang="en-US" sz="1200" smtClean="0"/>
              <a:pPr/>
              <a:t>3</a:t>
            </a:fld>
            <a:endParaRPr lang="en-US" altLang="en-US" sz="1200" dirty="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ndParaRPr>
          </a:p>
        </p:txBody>
      </p:sp>
    </p:spTree>
    <p:extLst>
      <p:ext uri="{BB962C8B-B14F-4D97-AF65-F5344CB8AC3E}">
        <p14:creationId xmlns:p14="http://schemas.microsoft.com/office/powerpoint/2010/main" val="393140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smtClean="0"/>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20971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7887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1D8BD707-D9CF-40AE-B4C6-C98DA3205C09}" type="datetimeFigureOut">
              <a:rPr lang="en-US" smtClean="0"/>
              <a:pPr/>
              <a:t>9/7/2016</a:t>
            </a:fld>
            <a:endParaRPr lang="en-US" dirty="0"/>
          </a:p>
        </p:txBody>
      </p:sp>
      <p:sp>
        <p:nvSpPr>
          <p:cNvPr id="5" name="Footer Placeholder 4"/>
          <p:cNvSpPr>
            <a:spLocks noGrp="1"/>
          </p:cNvSpPr>
          <p:nvPr>
            <p:ph type="ftr" sz="quarter" idx="11"/>
          </p:nvPr>
        </p:nvSpPr>
        <p:spPr>
          <a:xfrm>
            <a:off x="2832102" y="6422855"/>
            <a:ext cx="3209752" cy="365125"/>
          </a:xfrm>
        </p:spPr>
        <p:txBody>
          <a:bodyPr/>
          <a:lstStyle/>
          <a:p>
            <a:endParaRPr lang="en-US" dirty="0"/>
          </a:p>
        </p:txBody>
      </p:sp>
      <p:sp>
        <p:nvSpPr>
          <p:cNvPr id="6" name="Slide Number Placeholder 5"/>
          <p:cNvSpPr>
            <a:spLocks noGrp="1"/>
          </p:cNvSpPr>
          <p:nvPr>
            <p:ph type="sldNum" sz="quarter" idx="12"/>
          </p:nvPr>
        </p:nvSpPr>
        <p:spPr>
          <a:xfrm>
            <a:off x="6054787" y="6422855"/>
            <a:ext cx="659819"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33720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dirty="0"/>
              <a:t>Template by</a:t>
            </a:r>
          </a:p>
          <a:p>
            <a:pPr>
              <a:defRPr/>
            </a:pPr>
            <a:r>
              <a:rPr lang="en-US" dirty="0"/>
              <a:t>Bill Arcuri, WCSD</a:t>
            </a:r>
          </a:p>
        </p:txBody>
      </p:sp>
    </p:spTree>
    <p:extLst>
      <p:ext uri="{BB962C8B-B14F-4D97-AF65-F5344CB8AC3E}">
        <p14:creationId xmlns:p14="http://schemas.microsoft.com/office/powerpoint/2010/main" val="311743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4286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D8BD707-D9CF-40AE-B4C6-C98DA3205C09}" type="datetimeFigureOut">
              <a:rPr lang="en-US" smtClean="0"/>
              <a:pPr/>
              <a:t>9/7/2016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61822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03467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52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6471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37817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07349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9283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1D8BD707-D9CF-40AE-B4C6-C98DA3205C09}" type="datetimeFigureOut">
              <a:rPr lang="en-US" smtClean="0"/>
              <a:pPr/>
              <a:t>9/7/2016</a:t>
            </a:fld>
            <a:endParaRPr lang="en-US" dirty="0"/>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0524249"/>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4.png"/><Relationship Id="rId7" Type="http://schemas.openxmlformats.org/officeDocument/2006/relationships/image" Target="../media/image29.WMF"/><Relationship Id="rId12" Type="http://schemas.openxmlformats.org/officeDocument/2006/relationships/image" Target="../media/image34.WMF"/><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28.WMF"/><Relationship Id="rId11" Type="http://schemas.openxmlformats.org/officeDocument/2006/relationships/image" Target="../media/image33.jpeg"/><Relationship Id="rId5" Type="http://schemas.openxmlformats.org/officeDocument/2006/relationships/image" Target="../media/image27.gif"/><Relationship Id="rId10" Type="http://schemas.openxmlformats.org/officeDocument/2006/relationships/image" Target="../media/image32.WMF"/><Relationship Id="rId4" Type="http://schemas.openxmlformats.org/officeDocument/2006/relationships/image" Target="../media/image14.png"/><Relationship Id="rId9" Type="http://schemas.openxmlformats.org/officeDocument/2006/relationships/image" Target="../media/image31.W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4.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3" Type="http://schemas.openxmlformats.org/officeDocument/2006/relationships/slide" Target="slide20.xml"/><Relationship Id="rId18" Type="http://schemas.openxmlformats.org/officeDocument/2006/relationships/slide" Target="slide16.xml"/><Relationship Id="rId26" Type="http://schemas.openxmlformats.org/officeDocument/2006/relationships/slide" Target="slide27.xml"/><Relationship Id="rId3" Type="http://schemas.openxmlformats.org/officeDocument/2006/relationships/audio" Target="../media/audio2.wav"/><Relationship Id="rId21" Type="http://schemas.openxmlformats.org/officeDocument/2006/relationships/slide" Target="slide31.xml"/><Relationship Id="rId34" Type="http://schemas.openxmlformats.org/officeDocument/2006/relationships/image" Target="../media/image3.png"/><Relationship Id="rId7" Type="http://schemas.openxmlformats.org/officeDocument/2006/relationships/slide" Target="slide19.xml"/><Relationship Id="rId12" Type="http://schemas.openxmlformats.org/officeDocument/2006/relationships/slide" Target="slide15.xml"/><Relationship Id="rId17" Type="http://schemas.openxmlformats.org/officeDocument/2006/relationships/slide" Target="slide11.xml"/><Relationship Id="rId25" Type="http://schemas.openxmlformats.org/officeDocument/2006/relationships/slide" Target="slide22.xml"/><Relationship Id="rId33" Type="http://schemas.openxmlformats.org/officeDocument/2006/relationships/slide" Target="slide33.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slide" Target="slide26.xml"/><Relationship Id="rId29" Type="http://schemas.openxmlformats.org/officeDocument/2006/relationships/slide" Target="slide13.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slide" Target="slide10.xml"/><Relationship Id="rId24" Type="http://schemas.openxmlformats.org/officeDocument/2006/relationships/slide" Target="slide17.xml"/><Relationship Id="rId32" Type="http://schemas.openxmlformats.org/officeDocument/2006/relationships/slide" Target="slide28.xml"/><Relationship Id="rId5" Type="http://schemas.openxmlformats.org/officeDocument/2006/relationships/slide" Target="slide9.xml"/><Relationship Id="rId15" Type="http://schemas.openxmlformats.org/officeDocument/2006/relationships/slide" Target="slide30.xml"/><Relationship Id="rId23" Type="http://schemas.openxmlformats.org/officeDocument/2006/relationships/slide" Target="slide12.xml"/><Relationship Id="rId28" Type="http://schemas.openxmlformats.org/officeDocument/2006/relationships/slide" Target="slide8.xml"/><Relationship Id="rId10" Type="http://schemas.openxmlformats.org/officeDocument/2006/relationships/slide" Target="slide6.xml"/><Relationship Id="rId19" Type="http://schemas.openxmlformats.org/officeDocument/2006/relationships/slide" Target="slide21.xml"/><Relationship Id="rId31" Type="http://schemas.openxmlformats.org/officeDocument/2006/relationships/slide" Target="slide23.xml"/><Relationship Id="rId4" Type="http://schemas.openxmlformats.org/officeDocument/2006/relationships/slide" Target="slide4.xml"/><Relationship Id="rId9" Type="http://schemas.openxmlformats.org/officeDocument/2006/relationships/slide" Target="slide29.xml"/><Relationship Id="rId14" Type="http://schemas.openxmlformats.org/officeDocument/2006/relationships/slide" Target="slide25.xml"/><Relationship Id="rId22" Type="http://schemas.openxmlformats.org/officeDocument/2006/relationships/slide" Target="slide7.xml"/><Relationship Id="rId27" Type="http://schemas.openxmlformats.org/officeDocument/2006/relationships/slide" Target="slide32.xml"/><Relationship Id="rId30" Type="http://schemas.openxmlformats.org/officeDocument/2006/relationships/slide" Target="slide18.xml"/><Relationship Id="rId8" Type="http://schemas.openxmlformats.org/officeDocument/2006/relationships/slide" Target="slide2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3.jp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 Target="slide2.xml"/><Relationship Id="rId7"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4.png"/><Relationship Id="rId9"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1.jpe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3.jpe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4.png"/><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 Target="slide2.xml"/><Relationship Id="rId7" Type="http://schemas.openxmlformats.org/officeDocument/2006/relationships/image" Target="../media/image73.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4.png"/><Relationship Id="rId9"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4.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0" y="990600"/>
            <a:ext cx="9144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Text Box 4"/>
          <p:cNvSpPr txBox="1">
            <a:spLocks noChangeArrowheads="1"/>
          </p:cNvSpPr>
          <p:nvPr/>
        </p:nvSpPr>
        <p:spPr bwMode="auto">
          <a:xfrm>
            <a:off x="1752600" y="26670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dirty="0"/>
              <a:t>Click Once to Begin</a:t>
            </a:r>
          </a:p>
        </p:txBody>
      </p:sp>
      <p:sp>
        <p:nvSpPr>
          <p:cNvPr id="4098" name="Rectangle 2"/>
          <p:cNvSpPr>
            <a:spLocks noGrp="1" noChangeArrowheads="1"/>
          </p:cNvSpPr>
          <p:nvPr>
            <p:ph type="ctrTitle"/>
          </p:nvPr>
        </p:nvSpPr>
        <p:spPr>
          <a:xfrm>
            <a:off x="0" y="1219200"/>
            <a:ext cx="9144000" cy="2438400"/>
          </a:xfrm>
          <a:solidFill>
            <a:schemeClr val="bg1"/>
          </a:solidFill>
        </p:spPr>
        <p:txBody>
          <a:bodyPr>
            <a:normAutofit/>
          </a:bodyPr>
          <a:lstStyle/>
          <a:p>
            <a:r>
              <a:rPr lang="en-US" altLang="en-US" sz="8800" b="1" dirty="0">
                <a:latin typeface="Aharoni" panose="02010803020104030203" pitchFamily="2" charset="-79"/>
                <a:cs typeface="Aharoni" panose="02010803020104030203" pitchFamily="2" charset="-79"/>
              </a:rPr>
              <a:t>Health </a:t>
            </a:r>
            <a:r>
              <a:rPr lang="en-US" altLang="en-US" sz="8800" b="1" dirty="0" smtClean="0">
                <a:latin typeface="Aharoni" panose="02010803020104030203" pitchFamily="2" charset="-79"/>
                <a:cs typeface="Aharoni" panose="02010803020104030203" pitchFamily="2" charset="-79"/>
              </a:rPr>
              <a:t>&amp; Wellness</a:t>
            </a:r>
            <a:endParaRPr lang="en-US" altLang="en-US" sz="8800" b="1" dirty="0">
              <a:latin typeface="Aharoni" panose="02010803020104030203" pitchFamily="2" charset="-79"/>
              <a:cs typeface="Aharoni" panose="02010803020104030203" pitchFamily="2" charset="-79"/>
            </a:endParaRPr>
          </a:p>
        </p:txBody>
      </p:sp>
      <p:pic>
        <p:nvPicPr>
          <p:cNvPr id="1026" name="Picture 2" descr="Image result for jeopar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4191000"/>
            <a:ext cx="5715000" cy="194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327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3" name="theme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008" y="381000"/>
            <a:ext cx="7924800" cy="1143000"/>
          </a:xfrm>
        </p:spPr>
        <p:txBody>
          <a:bodyPr>
            <a:noAutofit/>
          </a:bodyPr>
          <a:lstStyle/>
          <a:p>
            <a:pPr algn="ctr"/>
            <a:r>
              <a:rPr lang="en-US" sz="4200" b="1" dirty="0" smtClean="0">
                <a:solidFill>
                  <a:srgbClr val="0070C0"/>
                </a:solidFill>
                <a:latin typeface="Arial" panose="020B0604020202020204" pitchFamily="34" charset="0"/>
                <a:cs typeface="Arial" panose="020B0604020202020204" pitchFamily="34" charset="0"/>
              </a:rPr>
              <a:t>Which 2 statements are true about non-fat milk?</a:t>
            </a:r>
            <a:endParaRPr lang="en-US" sz="42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018" y="2011680"/>
            <a:ext cx="7841789" cy="4206240"/>
          </a:xfrm>
        </p:spPr>
        <p:txBody>
          <a:bodyPr>
            <a:noAutofit/>
          </a:bodyPr>
          <a:lstStyle/>
          <a:p>
            <a:pPr>
              <a:buFont typeface="+mj-lt"/>
              <a:buAutoNum type="arabicPeriod"/>
            </a:pPr>
            <a:r>
              <a:rPr lang="en-US" sz="3800" b="1" dirty="0" smtClean="0">
                <a:latin typeface="Arial" panose="020B0604020202020204" pitchFamily="34" charset="0"/>
                <a:cs typeface="Arial" panose="020B0604020202020204" pitchFamily="34" charset="0"/>
              </a:rPr>
              <a:t> It provides all the same nutrients as whole milk, except  the fat.</a:t>
            </a:r>
          </a:p>
          <a:p>
            <a:pPr>
              <a:buFont typeface="+mj-lt"/>
              <a:buAutoNum type="arabicPeriod"/>
            </a:pPr>
            <a:r>
              <a:rPr lang="en-US" sz="3800" b="1" dirty="0" smtClean="0">
                <a:latin typeface="Arial" panose="020B0604020202020204" pitchFamily="34" charset="0"/>
                <a:cs typeface="Arial" panose="020B0604020202020204" pitchFamily="34" charset="0"/>
              </a:rPr>
              <a:t> It is watered down whole milk.</a:t>
            </a:r>
          </a:p>
          <a:p>
            <a:pPr>
              <a:buFont typeface="+mj-lt"/>
              <a:buAutoNum type="arabicPeriod"/>
            </a:pPr>
            <a:r>
              <a:rPr lang="en-US" sz="3800" b="1" dirty="0" smtClean="0">
                <a:latin typeface="Arial" panose="020B0604020202020204" pitchFamily="34" charset="0"/>
                <a:cs typeface="Arial" panose="020B0604020202020204" pitchFamily="34" charset="0"/>
              </a:rPr>
              <a:t> It comes from skinny cows.</a:t>
            </a:r>
          </a:p>
          <a:p>
            <a:pPr>
              <a:buFont typeface="+mj-lt"/>
              <a:buAutoNum type="arabicPeriod"/>
            </a:pPr>
            <a:r>
              <a:rPr lang="en-US" sz="3800" b="1" dirty="0" smtClean="0">
                <a:latin typeface="Arial" panose="020B0604020202020204" pitchFamily="34" charset="0"/>
                <a:cs typeface="Arial" panose="020B0604020202020204" pitchFamily="34" charset="0"/>
              </a:rPr>
              <a:t> It is a more healthy choice.</a:t>
            </a:r>
            <a:endParaRPr lang="en-US" sz="3800" b="1" dirty="0">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4527">
            <a:off x="7004497" y="2223554"/>
            <a:ext cx="1952655" cy="8083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4527">
            <a:off x="5556697" y="5813719"/>
            <a:ext cx="1952655" cy="80839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6101">
            <a:off x="237915" y="3818592"/>
            <a:ext cx="1436158" cy="59241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6101">
            <a:off x="284317" y="4468364"/>
            <a:ext cx="1436158" cy="592415"/>
          </a:xfrm>
          <a:prstGeom prst="rect">
            <a:avLst/>
          </a:prstGeom>
        </p:spPr>
      </p:pic>
    </p:spTree>
    <p:extLst>
      <p:ext uri="{BB962C8B-B14F-4D97-AF65-F5344CB8AC3E}">
        <p14:creationId xmlns:p14="http://schemas.microsoft.com/office/powerpoint/2010/main" val="38489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1219200"/>
          </a:xfrm>
        </p:spPr>
        <p:txBody>
          <a:bodyPr>
            <a:normAutofit/>
          </a:bodyPr>
          <a:lstStyle/>
          <a:p>
            <a:pPr algn="ctr"/>
            <a:r>
              <a:rPr lang="en-US" sz="4000" b="1" dirty="0" smtClean="0">
                <a:solidFill>
                  <a:srgbClr val="0070C0"/>
                </a:solidFill>
                <a:latin typeface="Arial" panose="020B0604020202020204" pitchFamily="34" charset="0"/>
                <a:cs typeface="Arial" panose="020B0604020202020204" pitchFamily="34" charset="0"/>
              </a:rPr>
              <a:t>Why are dairy products good for you?</a:t>
            </a:r>
            <a:endParaRPr lang="en-US" sz="4000" b="1" dirty="0">
              <a:solidFill>
                <a:srgbClr val="0070C0"/>
              </a:solidFill>
              <a:latin typeface="Arial" panose="020B0604020202020204" pitchFamily="34" charset="0"/>
              <a:cs typeface="Arial" panose="020B0604020202020204" pitchFamily="34" charset="0"/>
            </a:endParaRPr>
          </a:p>
        </p:txBody>
      </p:sp>
      <p:pic>
        <p:nvPicPr>
          <p:cNvPr id="7"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dairy produc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1905000"/>
            <a:ext cx="4561114" cy="3353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381000" y="5410200"/>
            <a:ext cx="7924800" cy="1371600"/>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spcAft>
                <a:spcPts val="1200"/>
              </a:spcAft>
            </a:pPr>
            <a:r>
              <a:rPr lang="en-US" sz="2800" b="1" dirty="0" smtClean="0">
                <a:solidFill>
                  <a:schemeClr val="tx1"/>
                </a:solidFill>
                <a:latin typeface="Arial" panose="020B0604020202020204" pitchFamily="34" charset="0"/>
                <a:cs typeface="Arial" panose="020B0604020202020204" pitchFamily="34" charset="0"/>
              </a:rPr>
              <a:t>Dairy contains nutrients like calcium, potassium, vitamin D, and protein that are good for your health and Build strong bones!</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609600" y="3429000"/>
            <a:ext cx="1533144" cy="1676401"/>
            <a:chOff x="609600" y="3429000"/>
            <a:chExt cx="1533144" cy="1676401"/>
          </a:xfrm>
        </p:grpSpPr>
        <p:sp>
          <p:nvSpPr>
            <p:cNvPr id="4" name="Rectangle 3"/>
            <p:cNvSpPr/>
            <p:nvPr/>
          </p:nvSpPr>
          <p:spPr>
            <a:xfrm>
              <a:off x="609600" y="3429000"/>
              <a:ext cx="1533144" cy="1676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Image result for dancing skeleton"/>
            <p:cNvPicPr>
              <a:picLocks noChangeAspect="1" noChangeArrowheads="1"/>
            </p:cNvPicPr>
            <p:nvPr/>
          </p:nvPicPr>
          <p:blipFill rotWithShape="1">
            <a:blip r:embed="rId5">
              <a:extLst>
                <a:ext uri="{28A0092B-C50C-407E-A947-70E740481C1C}">
                  <a14:useLocalDpi xmlns:a14="http://schemas.microsoft.com/office/drawing/2010/main" val="0"/>
                </a:ext>
              </a:extLst>
            </a:blip>
            <a:srcRect l="12205" t="-1" r="11487" b="592"/>
            <a:stretch/>
          </p:blipFill>
          <p:spPr bwMode="auto">
            <a:xfrm>
              <a:off x="914400" y="3505200"/>
              <a:ext cx="1228344"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milk cart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99" r="13574" b="5792"/>
            <a:stretch/>
          </p:blipFill>
          <p:spPr bwMode="auto">
            <a:xfrm>
              <a:off x="648324" y="4267201"/>
              <a:ext cx="494676" cy="838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432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6419"/>
            <a:ext cx="8763000" cy="1630362"/>
          </a:xfrm>
        </p:spPr>
        <p:txBody>
          <a:bodyPr anchor="t"/>
          <a:lstStyle/>
          <a:p>
            <a:pPr algn="ctr"/>
            <a:r>
              <a:rPr lang="en-US" sz="5400" b="1" dirty="0">
                <a:solidFill>
                  <a:srgbClr val="0070C0"/>
                </a:solidFill>
                <a:latin typeface="Arial" panose="020B0604020202020204" pitchFamily="34" charset="0"/>
                <a:cs typeface="Arial" panose="020B0604020202020204" pitchFamily="34" charset="0"/>
              </a:rPr>
              <a:t>True or </a:t>
            </a:r>
            <a:r>
              <a:rPr lang="en-US" sz="5400" b="1" dirty="0" smtClean="0">
                <a:solidFill>
                  <a:srgbClr val="0070C0"/>
                </a:solidFill>
                <a:latin typeface="Arial" panose="020B0604020202020204" pitchFamily="34" charset="0"/>
                <a:cs typeface="Arial" panose="020B0604020202020204" pitchFamily="34" charset="0"/>
              </a:rPr>
              <a:t>false?</a:t>
            </a:r>
            <a:endParaRPr lang="en-US" sz="5400" b="1" dirty="0">
              <a:solidFill>
                <a:srgbClr val="0070C0"/>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647700" y="2057400"/>
            <a:ext cx="7924800" cy="4114800"/>
          </a:xfrm>
        </p:spPr>
        <p:txBody>
          <a:bodyPr>
            <a:noAutofit/>
          </a:bodyPr>
          <a:lstStyle/>
          <a:p>
            <a:pPr marL="0" indent="0">
              <a:buNone/>
            </a:pPr>
            <a:r>
              <a:rPr lang="en-US" sz="2800" b="1" dirty="0" smtClean="0">
                <a:latin typeface="Arial" panose="020B0604020202020204" pitchFamily="34" charset="0"/>
                <a:cs typeface="Arial" panose="020B0604020202020204" pitchFamily="34" charset="0"/>
              </a:rPr>
              <a:t>You can buy ALL of the following foods made with whole grains:</a:t>
            </a:r>
          </a:p>
          <a:p>
            <a:pPr>
              <a:buFont typeface="+mj-lt"/>
              <a:buAutoNum type="arabicPeriod"/>
            </a:pPr>
            <a:r>
              <a:rPr lang="en-US" sz="2800" b="1" dirty="0" smtClean="0">
                <a:latin typeface="Arial" panose="020B0604020202020204" pitchFamily="34" charset="0"/>
                <a:cs typeface="Arial" panose="020B0604020202020204" pitchFamily="34" charset="0"/>
              </a:rPr>
              <a:t> Bread</a:t>
            </a:r>
          </a:p>
          <a:p>
            <a:pPr>
              <a:buFont typeface="+mj-lt"/>
              <a:buAutoNum type="arabicPeriod"/>
            </a:pPr>
            <a:r>
              <a:rPr lang="en-US" sz="2800" b="1" dirty="0" smtClean="0">
                <a:latin typeface="Arial" panose="020B0604020202020204" pitchFamily="34" charset="0"/>
                <a:cs typeface="Arial" panose="020B0604020202020204" pitchFamily="34" charset="0"/>
              </a:rPr>
              <a:t> Pasta</a:t>
            </a:r>
          </a:p>
          <a:p>
            <a:pPr>
              <a:buFont typeface="+mj-lt"/>
              <a:buAutoNum type="arabicPeriod"/>
            </a:pPr>
            <a:r>
              <a:rPr lang="en-US" sz="2800" b="1" dirty="0" smtClean="0">
                <a:latin typeface="Arial" panose="020B0604020202020204" pitchFamily="34" charset="0"/>
                <a:cs typeface="Arial" panose="020B0604020202020204" pitchFamily="34" charset="0"/>
              </a:rPr>
              <a:t> Cereal</a:t>
            </a:r>
          </a:p>
          <a:p>
            <a:pPr>
              <a:buFont typeface="+mj-lt"/>
              <a:buAutoNum type="arabicPeriod"/>
            </a:pPr>
            <a:r>
              <a:rPr lang="en-US" sz="2800" b="1" dirty="0" smtClean="0">
                <a:latin typeface="Arial" panose="020B0604020202020204" pitchFamily="34" charset="0"/>
                <a:cs typeface="Arial" panose="020B0604020202020204" pitchFamily="34" charset="0"/>
              </a:rPr>
              <a:t> Rice</a:t>
            </a:r>
          </a:p>
          <a:p>
            <a:pPr>
              <a:buFont typeface="+mj-lt"/>
              <a:buAutoNum type="arabicPeriod"/>
            </a:pPr>
            <a:r>
              <a:rPr lang="en-US" sz="2800" b="1" dirty="0" smtClean="0">
                <a:latin typeface="Arial" panose="020B0604020202020204" pitchFamily="34" charset="0"/>
                <a:cs typeface="Arial" panose="020B0604020202020204" pitchFamily="34" charset="0"/>
              </a:rPr>
              <a:t> Crackers</a:t>
            </a:r>
          </a:p>
          <a:p>
            <a:pPr>
              <a:buFont typeface="+mj-lt"/>
              <a:buAutoNum type="arabicPeriod"/>
            </a:pPr>
            <a:r>
              <a:rPr lang="en-US" sz="2800" b="1" dirty="0" smtClean="0">
                <a:latin typeface="Arial" panose="020B0604020202020204" pitchFamily="34" charset="0"/>
                <a:cs typeface="Arial" panose="020B0604020202020204" pitchFamily="34" charset="0"/>
              </a:rPr>
              <a:t> Pancakes</a:t>
            </a:r>
            <a:endParaRPr lang="en-US" sz="2800" b="1" dirty="0">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whole grain  products"/>
          <p:cNvPicPr>
            <a:picLocks noChangeAspect="1" noChangeArrowheads="1"/>
          </p:cNvPicPr>
          <p:nvPr/>
        </p:nvPicPr>
        <p:blipFill rotWithShape="1">
          <a:blip r:embed="rId4">
            <a:extLst>
              <a:ext uri="{28A0092B-C50C-407E-A947-70E740481C1C}">
                <a14:useLocalDpi xmlns:a14="http://schemas.microsoft.com/office/drawing/2010/main" val="0"/>
              </a:ext>
            </a:extLst>
          </a:blip>
          <a:srcRect t="5334" r="10466" b="20000"/>
          <a:stretch/>
        </p:blipFill>
        <p:spPr bwMode="auto">
          <a:xfrm>
            <a:off x="3155991" y="4086370"/>
            <a:ext cx="2512729" cy="2514600"/>
          </a:xfrm>
          <a:prstGeom prst="round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whole grain  products"/>
          <p:cNvPicPr>
            <a:picLocks noChangeAspect="1" noChangeArrowheads="1"/>
          </p:cNvPicPr>
          <p:nvPr/>
        </p:nvPicPr>
        <p:blipFill rotWithShape="1">
          <a:blip r:embed="rId5">
            <a:extLst>
              <a:ext uri="{28A0092B-C50C-407E-A947-70E740481C1C}">
                <a14:useLocalDpi xmlns:a14="http://schemas.microsoft.com/office/drawing/2010/main" val="0"/>
              </a:ext>
            </a:extLst>
          </a:blip>
          <a:srcRect l="4328" t="-56" r="5064" b="2380"/>
          <a:stretch/>
        </p:blipFill>
        <p:spPr bwMode="auto">
          <a:xfrm>
            <a:off x="5562600" y="4317059"/>
            <a:ext cx="2342689" cy="2246370"/>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9254">
            <a:off x="4923090" y="3027533"/>
            <a:ext cx="3402420" cy="1408601"/>
          </a:xfrm>
          <a:prstGeom prst="rect">
            <a:avLst/>
          </a:prstGeom>
        </p:spPr>
      </p:pic>
    </p:spTree>
    <p:extLst>
      <p:ext uri="{BB962C8B-B14F-4D97-AF65-F5344CB8AC3E}">
        <p14:creationId xmlns:p14="http://schemas.microsoft.com/office/powerpoint/2010/main" val="99051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50"/>
                                        </p:tgtEl>
                                        <p:attrNameLst>
                                          <p:attrName>style.visibility</p:attrName>
                                        </p:attrNameLst>
                                      </p:cBhvr>
                                      <p:to>
                                        <p:strVal val="visible"/>
                                      </p:to>
                                    </p:set>
                                    <p:anim calcmode="lin" valueType="num">
                                      <p:cBhvr additive="base">
                                        <p:cTn id="15" dur="500" fill="hold"/>
                                        <p:tgtEl>
                                          <p:spTgt spid="6150"/>
                                        </p:tgtEl>
                                        <p:attrNameLst>
                                          <p:attrName>ppt_x</p:attrName>
                                        </p:attrNameLst>
                                      </p:cBhvr>
                                      <p:tavLst>
                                        <p:tav tm="0">
                                          <p:val>
                                            <p:strVal val="#ppt_x"/>
                                          </p:val>
                                        </p:tav>
                                        <p:tav tm="100000">
                                          <p:val>
                                            <p:strVal val="#ppt_x"/>
                                          </p:val>
                                        </p:tav>
                                      </p:tavLst>
                                    </p:anim>
                                    <p:anim calcmode="lin" valueType="num">
                                      <p:cBhvr additive="base">
                                        <p:cTn id="16"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924800" cy="1524000"/>
          </a:xfrm>
        </p:spPr>
        <p:txBody>
          <a:bodyPr>
            <a:normAutofit/>
          </a:bodyPr>
          <a:lstStyle/>
          <a:p>
            <a:pPr algn="ctr"/>
            <a:r>
              <a:rPr lang="en-US" sz="4000" b="1" dirty="0" smtClean="0">
                <a:solidFill>
                  <a:srgbClr val="0070C0"/>
                </a:solidFill>
                <a:latin typeface="Arial" panose="020B0604020202020204" pitchFamily="34" charset="0"/>
                <a:cs typeface="Arial" panose="020B0604020202020204" pitchFamily="34" charset="0"/>
              </a:rPr>
              <a:t>How much of your grains should be whole grains?</a:t>
            </a:r>
            <a:endParaRPr lang="en-US" sz="4000" b="1" dirty="0">
              <a:solidFill>
                <a:srgbClr val="0070C0"/>
              </a:solidFill>
              <a:latin typeface="Arial" panose="020B0604020202020204" pitchFamily="34" charset="0"/>
              <a:cs typeface="Arial" panose="020B0604020202020204" pitchFamily="34" charset="0"/>
            </a:endParaRPr>
          </a:p>
        </p:txBody>
      </p:sp>
      <p:pic>
        <p:nvPicPr>
          <p:cNvPr id="6"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white versus wheat grain"/>
          <p:cNvPicPr>
            <a:picLocks noChangeAspect="1" noChangeArrowheads="1"/>
          </p:cNvPicPr>
          <p:nvPr/>
        </p:nvPicPr>
        <p:blipFill rotWithShape="1">
          <a:blip r:embed="rId4">
            <a:extLst>
              <a:ext uri="{28A0092B-C50C-407E-A947-70E740481C1C}">
                <a14:useLocalDpi xmlns:a14="http://schemas.microsoft.com/office/drawing/2010/main" val="0"/>
              </a:ext>
            </a:extLst>
          </a:blip>
          <a:srcRect l="13830" t="-772" r="34043" b="772"/>
          <a:stretch/>
        </p:blipFill>
        <p:spPr bwMode="auto">
          <a:xfrm>
            <a:off x="2648577" y="3332843"/>
            <a:ext cx="3015669" cy="300028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whole grain"/>
          <p:cNvPicPr>
            <a:picLocks noChangeAspect="1" noChangeArrowheads="1"/>
          </p:cNvPicPr>
          <p:nvPr/>
        </p:nvPicPr>
        <p:blipFill rotWithShape="1">
          <a:blip r:embed="rId5">
            <a:extLst>
              <a:ext uri="{28A0092B-C50C-407E-A947-70E740481C1C}">
                <a14:useLocalDpi xmlns:a14="http://schemas.microsoft.com/office/drawing/2010/main" val="0"/>
              </a:ext>
            </a:extLst>
          </a:blip>
          <a:srcRect l="8768" r="8566"/>
          <a:stretch/>
        </p:blipFill>
        <p:spPr bwMode="auto">
          <a:xfrm>
            <a:off x="609600" y="1975710"/>
            <a:ext cx="2362200" cy="2257426"/>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4266" r="1867" b="7411"/>
          <a:stretch/>
        </p:blipFill>
        <p:spPr>
          <a:xfrm>
            <a:off x="4876800" y="2181406"/>
            <a:ext cx="3352801" cy="1828800"/>
          </a:xfrm>
          <a:prstGeom prst="ellipse">
            <a:avLst/>
          </a:prstGeom>
        </p:spPr>
      </p:pic>
      <p:sp>
        <p:nvSpPr>
          <p:cNvPr id="11" name="Title 1"/>
          <p:cNvSpPr txBox="1">
            <a:spLocks/>
          </p:cNvSpPr>
          <p:nvPr/>
        </p:nvSpPr>
        <p:spPr>
          <a:xfrm>
            <a:off x="-235758" y="4593590"/>
            <a:ext cx="3124200" cy="17526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b="1" dirty="0" smtClean="0">
                <a:solidFill>
                  <a:schemeClr val="tx1"/>
                </a:solidFill>
                <a:latin typeface="Arial" panose="020B0604020202020204" pitchFamily="34" charset="0"/>
                <a:cs typeface="Arial" panose="020B0604020202020204" pitchFamily="34" charset="0"/>
              </a:rPr>
              <a:t>Make ½ your grains whole!!</a:t>
            </a:r>
            <a:endParaRPr lang="en-US" b="1" dirty="0">
              <a:solidFill>
                <a:schemeClr val="tx1"/>
              </a:solidFill>
              <a:latin typeface="Arial" panose="020B0604020202020204" pitchFamily="34" charset="0"/>
              <a:cs typeface="Arial" panose="020B0604020202020204" pitchFamily="34" charset="0"/>
            </a:endParaRPr>
          </a:p>
        </p:txBody>
      </p:sp>
      <p:sp>
        <p:nvSpPr>
          <p:cNvPr id="12" name="Title 1"/>
          <p:cNvSpPr txBox="1">
            <a:spLocks/>
          </p:cNvSpPr>
          <p:nvPr/>
        </p:nvSpPr>
        <p:spPr>
          <a:xfrm>
            <a:off x="5459215" y="4362812"/>
            <a:ext cx="3124200" cy="175260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3600" b="1" dirty="0" smtClean="0">
                <a:solidFill>
                  <a:schemeClr val="tx1"/>
                </a:solidFill>
                <a:latin typeface="Arial" panose="020B0604020202020204" pitchFamily="34" charset="0"/>
                <a:cs typeface="Arial" panose="020B0604020202020204" pitchFamily="34" charset="0"/>
              </a:rPr>
              <a:t>At least</a:t>
            </a:r>
          </a:p>
          <a:p>
            <a:pPr algn="ctr"/>
            <a:r>
              <a:rPr lang="en-US" sz="3600" b="1" dirty="0" smtClean="0">
                <a:solidFill>
                  <a:schemeClr val="tx1"/>
                </a:solidFill>
                <a:latin typeface="Arial" panose="020B0604020202020204" pitchFamily="34" charset="0"/>
                <a:cs typeface="Arial" panose="020B0604020202020204" pitchFamily="34" charset="0"/>
              </a:rPr>
              <a:t>Half!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19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1447800"/>
          </a:xfrm>
        </p:spPr>
        <p:txBody>
          <a:bodyPr>
            <a:noAutofit/>
          </a:bodyPr>
          <a:lstStyle/>
          <a:p>
            <a:pPr algn="ctr"/>
            <a:r>
              <a:rPr lang="en-US" b="1" dirty="0">
                <a:solidFill>
                  <a:srgbClr val="0070C0"/>
                </a:solidFill>
                <a:latin typeface="Arial" panose="020B0604020202020204" pitchFamily="34" charset="0"/>
                <a:cs typeface="Arial" panose="020B0604020202020204" pitchFamily="34" charset="0"/>
              </a:rPr>
              <a:t>What could happen to you if you eat mostly junk food?</a:t>
            </a:r>
          </a:p>
        </p:txBody>
      </p:sp>
      <p:sp>
        <p:nvSpPr>
          <p:cNvPr id="3" name="Content Placeholder 2"/>
          <p:cNvSpPr>
            <a:spLocks noGrp="1"/>
          </p:cNvSpPr>
          <p:nvPr>
            <p:ph idx="1"/>
          </p:nvPr>
        </p:nvSpPr>
        <p:spPr>
          <a:xfrm>
            <a:off x="381000" y="2143853"/>
            <a:ext cx="8610600" cy="3505200"/>
          </a:xfrm>
        </p:spPr>
        <p:txBody>
          <a:bodyPr>
            <a:noAutofit/>
          </a:bodyPr>
          <a:lstStyle/>
          <a:p>
            <a:pPr>
              <a:buFont typeface="+mj-lt"/>
              <a:buAutoNum type="arabicPeriod"/>
            </a:pPr>
            <a:r>
              <a:rPr lang="en-US" sz="3200" b="1" dirty="0" smtClean="0">
                <a:latin typeface="Arial" panose="020B0604020202020204" pitchFamily="34" charset="0"/>
                <a:cs typeface="Arial" panose="020B0604020202020204" pitchFamily="34" charset="0"/>
              </a:rPr>
              <a:t> Get constipated</a:t>
            </a:r>
          </a:p>
          <a:p>
            <a:pPr>
              <a:buFont typeface="+mj-lt"/>
              <a:buAutoNum type="arabicPeriod"/>
            </a:pPr>
            <a:r>
              <a:rPr lang="en-US" sz="3200" b="1" dirty="0" smtClean="0">
                <a:latin typeface="Arial" panose="020B0604020202020204" pitchFamily="34" charset="0"/>
                <a:cs typeface="Arial" panose="020B0604020202020204" pitchFamily="34" charset="0"/>
              </a:rPr>
              <a:t> Feel bad and have no energy</a:t>
            </a:r>
          </a:p>
          <a:p>
            <a:pPr>
              <a:buFont typeface="+mj-lt"/>
              <a:buAutoNum type="arabicPeriod"/>
            </a:pPr>
            <a:r>
              <a:rPr lang="en-US" sz="3200" b="1" dirty="0" smtClean="0">
                <a:latin typeface="Arial" panose="020B0604020202020204" pitchFamily="34" charset="0"/>
                <a:cs typeface="Arial" panose="020B0604020202020204" pitchFamily="34" charset="0"/>
              </a:rPr>
              <a:t> Not get all the vitamins your body needs</a:t>
            </a:r>
          </a:p>
          <a:p>
            <a:pPr>
              <a:buFont typeface="+mj-lt"/>
              <a:buAutoNum type="arabicPeriod"/>
            </a:pPr>
            <a:r>
              <a:rPr lang="en-US" sz="3200" b="1" dirty="0" smtClean="0">
                <a:latin typeface="Arial" panose="020B0604020202020204" pitchFamily="34" charset="0"/>
                <a:cs typeface="Arial" panose="020B0604020202020204" pitchFamily="34" charset="0"/>
              </a:rPr>
              <a:t> Have unhealthy skin and hair</a:t>
            </a:r>
          </a:p>
          <a:p>
            <a:pPr>
              <a:buFont typeface="+mj-lt"/>
              <a:buAutoNum type="arabicPeriod"/>
            </a:pPr>
            <a:r>
              <a:rPr lang="en-US" sz="3200" b="1" dirty="0" smtClean="0">
                <a:latin typeface="Arial" panose="020B0604020202020204" pitchFamily="34" charset="0"/>
                <a:cs typeface="Arial" panose="020B0604020202020204" pitchFamily="34" charset="0"/>
              </a:rPr>
              <a:t> All of the above</a:t>
            </a:r>
            <a:endParaRPr lang="en-US" sz="3200" b="1" dirty="0">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junk food makes me f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625154"/>
            <a:ext cx="3248025" cy="21796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196" name="Picture 4" descr="Image result for your body on junk f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4560754"/>
            <a:ext cx="4242637" cy="2228851"/>
          </a:xfrm>
          <a:prstGeom prst="rect">
            <a:avLst/>
          </a:prstGeom>
          <a:noFill/>
          <a:extLst>
            <a:ext uri="{909E8E84-426E-40DD-AFC4-6F175D3DCCD1}">
              <a14:hiddenFill xmlns:a14="http://schemas.microsoft.com/office/drawing/2010/main">
                <a:solidFill>
                  <a:srgbClr val="FFFFFF"/>
                </a:solidFill>
              </a14:hiddenFill>
            </a:ext>
          </a:extLst>
        </p:spPr>
      </p:pic>
      <p:sp>
        <p:nvSpPr>
          <p:cNvPr id="4" name="Left-Up Arrow 3"/>
          <p:cNvSpPr/>
          <p:nvPr/>
        </p:nvSpPr>
        <p:spPr>
          <a:xfrm rot="5400000">
            <a:off x="1564114" y="5147403"/>
            <a:ext cx="1684205" cy="1600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8-Point Star 5"/>
          <p:cNvSpPr/>
          <p:nvPr/>
        </p:nvSpPr>
        <p:spPr>
          <a:xfrm>
            <a:off x="342900" y="4472754"/>
            <a:ext cx="533400" cy="632646"/>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3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008" y="457200"/>
            <a:ext cx="7924800" cy="1143000"/>
          </a:xfrm>
        </p:spPr>
        <p:txBody>
          <a:bodyPr>
            <a:noAutofit/>
          </a:bodyPr>
          <a:lstStyle/>
          <a:p>
            <a:pPr algn="ctr"/>
            <a:r>
              <a:rPr lang="en-US" sz="4400" b="1" dirty="0">
                <a:solidFill>
                  <a:srgbClr val="0070C0"/>
                </a:solidFill>
                <a:latin typeface="Arial" panose="020B0604020202020204" pitchFamily="34" charset="0"/>
                <a:cs typeface="Arial" panose="020B0604020202020204" pitchFamily="34" charset="0"/>
              </a:rPr>
              <a:t>What is the healthiest thing you can drink?</a:t>
            </a:r>
          </a:p>
        </p:txBody>
      </p:sp>
      <p:sp>
        <p:nvSpPr>
          <p:cNvPr id="3" name="Content Placeholder 2"/>
          <p:cNvSpPr>
            <a:spLocks noGrp="1"/>
          </p:cNvSpPr>
          <p:nvPr>
            <p:ph idx="1"/>
          </p:nvPr>
        </p:nvSpPr>
        <p:spPr>
          <a:xfrm>
            <a:off x="838200" y="2057400"/>
            <a:ext cx="4572000" cy="4114800"/>
          </a:xfrm>
        </p:spPr>
        <p:txBody>
          <a:bodyPr>
            <a:noAutofit/>
          </a:bodyPr>
          <a:lstStyle/>
          <a:p>
            <a:pPr marL="0" indent="0">
              <a:buNone/>
            </a:pPr>
            <a:r>
              <a:rPr lang="en-US" sz="3200" b="1" dirty="0" smtClean="0">
                <a:latin typeface="Arial" panose="020B0604020202020204" pitchFamily="34" charset="0"/>
                <a:cs typeface="Arial" panose="020B0604020202020204" pitchFamily="34" charset="0"/>
              </a:rPr>
              <a:t>Juice</a:t>
            </a:r>
          </a:p>
          <a:p>
            <a:pPr marL="0" indent="0">
              <a:buNone/>
            </a:pPr>
            <a:r>
              <a:rPr lang="en-US" sz="3200" b="1" dirty="0" smtClean="0">
                <a:latin typeface="Arial" panose="020B0604020202020204" pitchFamily="34" charset="0"/>
                <a:cs typeface="Arial" panose="020B0604020202020204" pitchFamily="34" charset="0"/>
              </a:rPr>
              <a:t>Soda</a:t>
            </a:r>
          </a:p>
          <a:p>
            <a:pPr marL="0" indent="0">
              <a:buNone/>
            </a:pPr>
            <a:r>
              <a:rPr lang="en-US" sz="3200" b="1" dirty="0" smtClean="0">
                <a:latin typeface="Arial" panose="020B0604020202020204" pitchFamily="34" charset="0"/>
                <a:cs typeface="Arial" panose="020B0604020202020204" pitchFamily="34" charset="0"/>
              </a:rPr>
              <a:t>Coffee</a:t>
            </a:r>
          </a:p>
          <a:p>
            <a:pPr marL="0" indent="0">
              <a:buNone/>
            </a:pPr>
            <a:r>
              <a:rPr lang="en-US" sz="3200" b="1" dirty="0" smtClean="0">
                <a:latin typeface="Arial" panose="020B0604020202020204" pitchFamily="34" charset="0"/>
                <a:cs typeface="Arial" panose="020B0604020202020204" pitchFamily="34" charset="0"/>
              </a:rPr>
              <a:t>Water</a:t>
            </a:r>
          </a:p>
          <a:p>
            <a:pPr marL="0" indent="0">
              <a:buNone/>
            </a:pPr>
            <a:r>
              <a:rPr lang="en-US" sz="3200" b="1" dirty="0">
                <a:latin typeface="Arial" panose="020B0604020202020204" pitchFamily="34" charset="0"/>
                <a:cs typeface="Arial" panose="020B0604020202020204" pitchFamily="34" charset="0"/>
              </a:rPr>
              <a:t>Tea</a:t>
            </a:r>
          </a:p>
          <a:p>
            <a:pPr marL="0" indent="0">
              <a:buNone/>
            </a:pPr>
            <a:r>
              <a:rPr lang="en-US" sz="3200" b="1" dirty="0" smtClean="0">
                <a:latin typeface="Arial" panose="020B0604020202020204" pitchFamily="34" charset="0"/>
                <a:cs typeface="Arial" panose="020B0604020202020204" pitchFamily="34" charset="0"/>
              </a:rPr>
              <a:t>Sports Drink</a:t>
            </a:r>
          </a:p>
          <a:p>
            <a:pPr marL="0" indent="0">
              <a:buNone/>
            </a:pPr>
            <a:r>
              <a:rPr lang="en-US" sz="3200" b="1" dirty="0" smtClean="0">
                <a:latin typeface="Arial" panose="020B0604020202020204" pitchFamily="34" charset="0"/>
                <a:cs typeface="Arial" panose="020B0604020202020204" pitchFamily="34" charset="0"/>
              </a:rPr>
              <a:t>Lemonade</a:t>
            </a: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drink op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09800"/>
            <a:ext cx="5105400" cy="2476587"/>
          </a:xfrm>
          <a:prstGeom prst="round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2008" y="3788807"/>
            <a:ext cx="2141192" cy="78319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900" dirty="0" smtClean="0">
                <a:solidFill>
                  <a:schemeClr val="bg2">
                    <a:lumMod val="40000"/>
                    <a:lumOff val="60000"/>
                  </a:schemeClr>
                </a:solidFill>
                <a:latin typeface="Aharoni" panose="02010803020104030203" pitchFamily="2" charset="-79"/>
                <a:cs typeface="Aharoni" panose="02010803020104030203" pitchFamily="2" charset="-79"/>
              </a:rPr>
              <a:t>WATER</a:t>
            </a:r>
            <a:endParaRPr lang="en-US" sz="3900" dirty="0">
              <a:solidFill>
                <a:schemeClr val="bg2">
                  <a:lumMod val="40000"/>
                  <a:lumOff val="60000"/>
                </a:schemeClr>
              </a:solidFill>
              <a:latin typeface="Aharoni" panose="02010803020104030203" pitchFamily="2" charset="-79"/>
              <a:cs typeface="Aharoni" panose="02010803020104030203" pitchFamily="2" charset="-79"/>
            </a:endParaRPr>
          </a:p>
        </p:txBody>
      </p:sp>
      <p:pic>
        <p:nvPicPr>
          <p:cNvPr id="9220" name="Picture 4" descr="Image result for WATER DRINK"/>
          <p:cNvPicPr>
            <a:picLocks noChangeAspect="1" noChangeArrowheads="1"/>
          </p:cNvPicPr>
          <p:nvPr/>
        </p:nvPicPr>
        <p:blipFill rotWithShape="1">
          <a:blip r:embed="rId5">
            <a:extLst>
              <a:ext uri="{28A0092B-C50C-407E-A947-70E740481C1C}">
                <a14:useLocalDpi xmlns:a14="http://schemas.microsoft.com/office/drawing/2010/main" val="0"/>
              </a:ext>
            </a:extLst>
          </a:blip>
          <a:srcRect l="21198" r="15052"/>
          <a:stretch/>
        </p:blipFill>
        <p:spPr bwMode="auto">
          <a:xfrm>
            <a:off x="4800600" y="4488312"/>
            <a:ext cx="2167595" cy="226853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p:cTn id="12" dur="500" fill="hold"/>
                                        <p:tgtEl>
                                          <p:spTgt spid="9220"/>
                                        </p:tgtEl>
                                        <p:attrNameLst>
                                          <p:attrName>ppt_w</p:attrName>
                                        </p:attrNameLst>
                                      </p:cBhvr>
                                      <p:tavLst>
                                        <p:tav tm="0">
                                          <p:val>
                                            <p:fltVal val="0"/>
                                          </p:val>
                                        </p:tav>
                                        <p:tav tm="100000">
                                          <p:val>
                                            <p:strVal val="#ppt_w"/>
                                          </p:val>
                                        </p:tav>
                                      </p:tavLst>
                                    </p:anim>
                                    <p:anim calcmode="lin" valueType="num">
                                      <p:cBhvr>
                                        <p:cTn id="13" dur="500" fill="hold"/>
                                        <p:tgtEl>
                                          <p:spTgt spid="9220"/>
                                        </p:tgtEl>
                                        <p:attrNameLst>
                                          <p:attrName>ppt_h</p:attrName>
                                        </p:attrNameLst>
                                      </p:cBhvr>
                                      <p:tavLst>
                                        <p:tav tm="0">
                                          <p:val>
                                            <p:fltVal val="0"/>
                                          </p:val>
                                        </p:tav>
                                        <p:tav tm="100000">
                                          <p:val>
                                            <p:strVal val="#ppt_h"/>
                                          </p:val>
                                        </p:tav>
                                      </p:tavLst>
                                    </p:anim>
                                    <p:animEffect transition="in" filter="fade">
                                      <p:cBhvr>
                                        <p:cTn id="14"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a:solidFill>
                  <a:srgbClr val="0070C0"/>
                </a:solidFill>
                <a:latin typeface="Arial" panose="020B0604020202020204" pitchFamily="34" charset="0"/>
                <a:cs typeface="Arial" panose="020B0604020202020204" pitchFamily="34" charset="0"/>
              </a:rPr>
              <a:t>True or false?</a:t>
            </a:r>
            <a:endParaRPr lang="en-US" sz="5400" b="1"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6362" y="2218520"/>
            <a:ext cx="7924800" cy="3657600"/>
          </a:xfrm>
        </p:spPr>
        <p:txBody>
          <a:bodyPr>
            <a:normAutofit/>
          </a:bodyPr>
          <a:lstStyle/>
          <a:p>
            <a:pPr marL="0" indent="0" algn="ctr">
              <a:buNone/>
            </a:pPr>
            <a:r>
              <a:rPr lang="en-US" sz="4000" b="1" dirty="0" smtClean="0">
                <a:latin typeface="Arial" panose="020B0604020202020204" pitchFamily="34" charset="0"/>
                <a:cs typeface="Arial" panose="020B0604020202020204" pitchFamily="34" charset="0"/>
              </a:rPr>
              <a:t>Physical activity and good nutrition are the only important things to focus on when trying to be healthy. </a:t>
            </a:r>
            <a:endParaRPr lang="en-US" sz="4000" b="1" dirty="0">
              <a:latin typeface="Arial" panose="020B0604020202020204" pitchFamily="34" charset="0"/>
              <a:cs typeface="Arial" panose="020B0604020202020204" pitchFamily="34" charset="0"/>
            </a:endParaRPr>
          </a:p>
        </p:txBody>
      </p:sp>
      <p:pic>
        <p:nvPicPr>
          <p:cNvPr id="6"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33400" y="2209800"/>
            <a:ext cx="8109795" cy="3825205"/>
            <a:chOff x="533400" y="2209800"/>
            <a:chExt cx="8109795" cy="3825205"/>
          </a:xfrm>
        </p:grpSpPr>
        <p:sp>
          <p:nvSpPr>
            <p:cNvPr id="5" name="Rounded Rectangle 4"/>
            <p:cNvSpPr/>
            <p:nvPr/>
          </p:nvSpPr>
          <p:spPr>
            <a:xfrm>
              <a:off x="533400" y="2209800"/>
              <a:ext cx="7924800" cy="375791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62" y="2286000"/>
              <a:ext cx="4548926" cy="1843088"/>
            </a:xfrm>
            <a:prstGeom prst="roundRect">
              <a:avLst/>
            </a:prstGeom>
          </p:spPr>
        </p:pic>
        <p:pic>
          <p:nvPicPr>
            <p:cNvPr id="7" name="Content Placeholder 4" descr="Wheel of health components consisting of: &#10;Physical, Socail, Environmental, Emotional, Spiritual, Intellectual" title="Components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085" y="2666083"/>
              <a:ext cx="3064136" cy="3054560"/>
            </a:xfrm>
            <a:prstGeom prst="rect">
              <a:avLst/>
            </a:prstGeom>
          </p:spPr>
        </p:pic>
        <p:pic>
          <p:nvPicPr>
            <p:cNvPr id="8" name="Picture 7"/>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53764" y="4133102"/>
              <a:ext cx="738629" cy="86938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6016" y="5242481"/>
              <a:ext cx="867042" cy="78504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5131" y="5193049"/>
              <a:ext cx="486978" cy="679179"/>
            </a:xfrm>
            <a:prstGeom prst="rect">
              <a:avLst/>
            </a:prstGeom>
          </p:spPr>
        </p:pic>
        <p:pic>
          <p:nvPicPr>
            <p:cNvPr id="11" name="Picture 10"/>
            <p:cNvPicPr>
              <a:picLocks noChangeAspect="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223627" y="2384397"/>
              <a:ext cx="856267" cy="77099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9908" y="3499090"/>
              <a:ext cx="693287" cy="653529"/>
            </a:xfrm>
            <a:prstGeom prst="rect">
              <a:avLst/>
            </a:prstGeom>
          </p:spPr>
        </p:pic>
        <p:pic>
          <p:nvPicPr>
            <p:cNvPr id="13" name="Picture 12"/>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1049143">
              <a:off x="7474432" y="5179681"/>
              <a:ext cx="924879" cy="622752"/>
            </a:xfrm>
            <a:prstGeom prst="rect">
              <a:avLst/>
            </a:prstGeom>
            <a:effectLst>
              <a:softEdge rad="63500"/>
            </a:effec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69945">
              <a:off x="7117482" y="2452786"/>
              <a:ext cx="1133089" cy="477719"/>
            </a:xfrm>
            <a:prstGeom prst="rect">
              <a:avLst/>
            </a:prstGeom>
          </p:spPr>
        </p:pic>
        <p:sp>
          <p:nvSpPr>
            <p:cNvPr id="16" name="TextBox 15"/>
            <p:cNvSpPr txBox="1"/>
            <p:nvPr/>
          </p:nvSpPr>
          <p:spPr>
            <a:xfrm>
              <a:off x="897010" y="4096013"/>
              <a:ext cx="3439364" cy="1938992"/>
            </a:xfrm>
            <a:prstGeom prst="rect">
              <a:avLst/>
            </a:prstGeom>
            <a:noFill/>
          </p:spPr>
          <p:txBody>
            <a:bodyPr wrap="square" rtlCol="0">
              <a:spAutoFit/>
            </a:bodyPr>
            <a:lstStyle/>
            <a:p>
              <a:r>
                <a:rPr lang="en-US" sz="2000" b="1" dirty="0" smtClean="0">
                  <a:solidFill>
                    <a:srgbClr val="0070C0"/>
                  </a:solidFill>
                </a:rPr>
                <a:t>Health is holistic, which means that it is important to focus on all the aspects of health and how they connect to one another to be the healthiest self you can be</a:t>
              </a:r>
              <a:r>
                <a:rPr lang="en-US" b="1" dirty="0" smtClean="0">
                  <a:solidFill>
                    <a:srgbClr val="0070C0"/>
                  </a:solidFill>
                </a:rPr>
                <a:t>.</a:t>
              </a:r>
              <a:endParaRPr lang="en-US" b="1" dirty="0">
                <a:solidFill>
                  <a:srgbClr val="0070C0"/>
                </a:solidFill>
              </a:endParaRPr>
            </a:p>
          </p:txBody>
        </p:sp>
      </p:grpSp>
    </p:spTree>
    <p:extLst>
      <p:ext uri="{BB962C8B-B14F-4D97-AF65-F5344CB8AC3E}">
        <p14:creationId xmlns:p14="http://schemas.microsoft.com/office/powerpoint/2010/main" val="64085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8382000" cy="4114800"/>
          </a:xfrm>
        </p:spPr>
        <p:txBody>
          <a:bodyPr>
            <a:normAutofit/>
          </a:bodyPr>
          <a:lstStyle/>
          <a:p>
            <a:pPr algn="ctr"/>
            <a:r>
              <a:rPr lang="en-US" sz="3200" b="1" dirty="0" smtClean="0">
                <a:solidFill>
                  <a:schemeClr val="tx2"/>
                </a:solidFill>
                <a:latin typeface="Arial" panose="020B0604020202020204" pitchFamily="34" charset="0"/>
                <a:cs typeface="Arial" panose="020B0604020202020204" pitchFamily="34" charset="0"/>
              </a:rPr>
              <a:t>Each year, THE AVERAGE AMERICAN consumes </a:t>
            </a:r>
            <a:r>
              <a:rPr lang="en-US" sz="3200" b="1" u="sng" dirty="0" smtClean="0">
                <a:solidFill>
                  <a:schemeClr val="tx2"/>
                </a:solidFill>
                <a:latin typeface="Arial" panose="020B0604020202020204" pitchFamily="34" charset="0"/>
                <a:cs typeface="Arial" panose="020B0604020202020204" pitchFamily="34" charset="0"/>
              </a:rPr>
              <a:t>32 Pounds (</a:t>
            </a:r>
            <a:r>
              <a:rPr lang="en-US" sz="3200" b="1" u="sng" cap="none" dirty="0" smtClean="0">
                <a:solidFill>
                  <a:schemeClr val="tx2"/>
                </a:solidFill>
                <a:latin typeface="Arial" panose="020B0604020202020204" pitchFamily="34" charset="0"/>
                <a:cs typeface="Arial" panose="020B0604020202020204" pitchFamily="34" charset="0"/>
              </a:rPr>
              <a:t>lbs.</a:t>
            </a:r>
            <a:r>
              <a:rPr lang="en-US" sz="3200" b="1" u="sng" dirty="0" smtClean="0">
                <a:solidFill>
                  <a:schemeClr val="tx2"/>
                </a:solidFill>
                <a:latin typeface="Arial" panose="020B0604020202020204" pitchFamily="34" charset="0"/>
                <a:cs typeface="Arial" panose="020B0604020202020204" pitchFamily="34" charset="0"/>
              </a:rPr>
              <a:t>)</a:t>
            </a:r>
            <a:r>
              <a:rPr lang="en-US" sz="3200" b="1" dirty="0" smtClean="0">
                <a:solidFill>
                  <a:schemeClr val="tx2"/>
                </a:solidFill>
                <a:latin typeface="Arial" panose="020B0604020202020204" pitchFamily="34" charset="0"/>
                <a:cs typeface="Arial" panose="020B0604020202020204" pitchFamily="34" charset="0"/>
              </a:rPr>
              <a:t> of </a:t>
            </a:r>
            <a:r>
              <a:rPr lang="en-US" sz="3200" b="1" u="sng" dirty="0" smtClean="0">
                <a:solidFill>
                  <a:schemeClr val="tx2"/>
                </a:solidFill>
                <a:latin typeface="Arial" panose="020B0604020202020204" pitchFamily="34" charset="0"/>
                <a:cs typeface="Arial" panose="020B0604020202020204" pitchFamily="34" charset="0"/>
              </a:rPr>
              <a:t>Sugar</a:t>
            </a:r>
            <a:r>
              <a:rPr lang="en-US" sz="3200" b="1" dirty="0" smtClean="0">
                <a:solidFill>
                  <a:schemeClr val="tx2"/>
                </a:solidFill>
                <a:latin typeface="Arial" panose="020B0604020202020204" pitchFamily="34" charset="0"/>
                <a:cs typeface="Arial" panose="020B0604020202020204" pitchFamily="34" charset="0"/>
              </a:rPr>
              <a:t> from DRINKS LIKE soda. </a:t>
            </a:r>
            <a:br>
              <a:rPr lang="en-US" sz="3200" b="1" dirty="0" smtClean="0">
                <a:solidFill>
                  <a:schemeClr val="tx2"/>
                </a:solidFill>
                <a:latin typeface="Arial" panose="020B0604020202020204" pitchFamily="34" charset="0"/>
                <a:cs typeface="Arial" panose="020B0604020202020204" pitchFamily="34" charset="0"/>
              </a:rPr>
            </a:br>
            <a:r>
              <a:rPr lang="en-US" sz="3600" b="1" dirty="0" smtClean="0">
                <a:solidFill>
                  <a:schemeClr val="tx2"/>
                </a:solidFill>
                <a:latin typeface="Arial" panose="020B0604020202020204" pitchFamily="34" charset="0"/>
                <a:cs typeface="Arial" panose="020B0604020202020204" pitchFamily="34" charset="0"/>
              </a:rPr>
              <a:t>What are 2 reasons SUGARY BEVERAGES ARE bad for you?</a:t>
            </a:r>
            <a:endParaRPr lang="en-US" sz="3600" b="1" dirty="0">
              <a:solidFill>
                <a:schemeClr val="tx2"/>
              </a:solidFill>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SUGARY BEVER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90499"/>
            <a:ext cx="5076825" cy="23241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SUGARY BEVERAG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032" b="11322"/>
          <a:stretch/>
        </p:blipFill>
        <p:spPr bwMode="auto">
          <a:xfrm>
            <a:off x="212075" y="228600"/>
            <a:ext cx="1310037"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SUGARY BEVERAG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779" b="11574"/>
          <a:stretch/>
        </p:blipFill>
        <p:spPr bwMode="auto">
          <a:xfrm>
            <a:off x="7212313" y="207380"/>
            <a:ext cx="1328279" cy="154522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57200" y="5029200"/>
            <a:ext cx="7239000" cy="1752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3"/>
          <p:cNvSpPr txBox="1"/>
          <p:nvPr/>
        </p:nvSpPr>
        <p:spPr>
          <a:xfrm>
            <a:off x="685800" y="5181600"/>
            <a:ext cx="6781800" cy="1323439"/>
          </a:xfrm>
          <a:prstGeom prst="rect">
            <a:avLst/>
          </a:prstGeom>
          <a:noFill/>
        </p:spPr>
        <p:txBody>
          <a:bodyPr wrap="square" rtlCol="0">
            <a:spAutoFit/>
          </a:bodyPr>
          <a:lstStyle/>
          <a:p>
            <a:r>
              <a:rPr lang="en-US" sz="2000" dirty="0" smtClean="0">
                <a:solidFill>
                  <a:srgbClr val="0070C0"/>
                </a:solidFill>
              </a:rPr>
              <a:t>Sugar is bad for you for lots of reasons: increases your risk for diabetes or weight gain and health problems associated with being overweight including heart disease; sugar can be addictive; its bad for your dental health; has no real nutrients </a:t>
            </a:r>
            <a:endParaRPr lang="en-US" sz="2000" dirty="0">
              <a:solidFill>
                <a:srgbClr val="0070C0"/>
              </a:solidFill>
            </a:endParaRPr>
          </a:p>
        </p:txBody>
      </p:sp>
    </p:spTree>
    <p:extLst>
      <p:ext uri="{BB962C8B-B14F-4D97-AF65-F5344CB8AC3E}">
        <p14:creationId xmlns:p14="http://schemas.microsoft.com/office/powerpoint/2010/main" val="102249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ibsoma\AppData\Local\Microsoft\Windows\Temporary Internet Files\Content.IE5\EXCOG0RR\Arrow-Right-114[1].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29"/>
          <p:cNvSpPr txBox="1">
            <a:spLocks noGrp="1" noChangeArrowheads="1"/>
          </p:cNvSpPr>
          <p:nvPr>
            <p:ph type="title"/>
          </p:nvPr>
        </p:nvSpPr>
        <p:spPr bwMode="auto">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6000" b="1" dirty="0"/>
              <a:t>Daily Double!!!</a:t>
            </a:r>
            <a:endParaRPr lang="en-US" alt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981200"/>
            <a:ext cx="7721599" cy="4343400"/>
          </a:xfrm>
          <a:prstGeom prst="rect">
            <a:avLst/>
          </a:prstGeom>
        </p:spPr>
      </p:pic>
    </p:spTree>
    <p:extLst>
      <p:ext uri="{BB962C8B-B14F-4D97-AF65-F5344CB8AC3E}">
        <p14:creationId xmlns:p14="http://schemas.microsoft.com/office/powerpoint/2010/main" val="214515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aily.wav"/>
                                        </p:tgtEl>
                                      </p:cMediaNode>
                                    </p:audio>
                                  </p:sub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Jeopardy_The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 y="533310"/>
            <a:ext cx="7924800" cy="1143000"/>
          </a:xfrm>
        </p:spPr>
        <p:txBody>
          <a:bodyPr>
            <a:normAutofit fontScale="90000"/>
          </a:bodyPr>
          <a:lstStyle/>
          <a:p>
            <a:pPr algn="ctr"/>
            <a:r>
              <a:rPr lang="en-US" sz="4000" b="1" dirty="0" smtClean="0">
                <a:solidFill>
                  <a:srgbClr val="0070C0"/>
                </a:solidFill>
                <a:latin typeface="Arial" panose="020B0604020202020204" pitchFamily="34" charset="0"/>
                <a:cs typeface="Arial" panose="020B0604020202020204" pitchFamily="34" charset="0"/>
              </a:rPr>
              <a:t>Which 2 of the following fast food options are healthier choices?</a:t>
            </a:r>
            <a:endParaRPr lang="en-US" sz="40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98714" y="2362381"/>
            <a:ext cx="7924800" cy="3429000"/>
          </a:xfrm>
        </p:spPr>
        <p:txBody>
          <a:bodyPr>
            <a:normAutofit/>
          </a:bodyPr>
          <a:lstStyle/>
          <a:p>
            <a:pPr>
              <a:buFont typeface="+mj-lt"/>
              <a:buAutoNum type="arabicPeriod"/>
            </a:pPr>
            <a:r>
              <a:rPr lang="en-US" sz="4000" b="1" dirty="0" smtClean="0">
                <a:latin typeface="Arial" panose="020B0604020202020204" pitchFamily="34" charset="0"/>
                <a:cs typeface="Arial" panose="020B0604020202020204" pitchFamily="34" charset="0"/>
              </a:rPr>
              <a:t> Grilled Chicken Sandwich</a:t>
            </a:r>
          </a:p>
          <a:p>
            <a:pPr>
              <a:buFont typeface="+mj-lt"/>
              <a:buAutoNum type="arabicPeriod"/>
            </a:pPr>
            <a:r>
              <a:rPr lang="en-US" sz="4000" b="1" dirty="0" smtClean="0">
                <a:latin typeface="Arial" panose="020B0604020202020204" pitchFamily="34" charset="0"/>
                <a:cs typeface="Arial" panose="020B0604020202020204" pitchFamily="34" charset="0"/>
              </a:rPr>
              <a:t> Bean Burrito</a:t>
            </a:r>
          </a:p>
          <a:p>
            <a:pPr>
              <a:buFont typeface="+mj-lt"/>
              <a:buAutoNum type="arabicPeriod"/>
            </a:pPr>
            <a:r>
              <a:rPr lang="en-US" sz="4000" b="1" dirty="0" smtClean="0">
                <a:latin typeface="Arial" panose="020B0604020202020204" pitchFamily="34" charset="0"/>
                <a:cs typeface="Arial" panose="020B0604020202020204" pitchFamily="34" charset="0"/>
              </a:rPr>
              <a:t> Nachos Grande</a:t>
            </a:r>
          </a:p>
          <a:p>
            <a:pPr>
              <a:buFont typeface="+mj-lt"/>
              <a:buAutoNum type="arabicPeriod"/>
            </a:pPr>
            <a:r>
              <a:rPr lang="en-US" sz="4000" b="1" dirty="0" smtClean="0">
                <a:latin typeface="Arial" panose="020B0604020202020204" pitchFamily="34" charset="0"/>
                <a:cs typeface="Arial" panose="020B0604020202020204" pitchFamily="34" charset="0"/>
              </a:rPr>
              <a:t> Double Cheeseburger</a:t>
            </a:r>
            <a:endParaRPr lang="en-US" sz="4000" b="1" dirty="0">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sp>
        <p:nvSpPr>
          <p:cNvPr id="6" name="8-Point Star 5"/>
          <p:cNvSpPr/>
          <p:nvPr/>
        </p:nvSpPr>
        <p:spPr>
          <a:xfrm>
            <a:off x="579120" y="3073940"/>
            <a:ext cx="533400" cy="632646"/>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8-Point Star 6"/>
          <p:cNvSpPr/>
          <p:nvPr/>
        </p:nvSpPr>
        <p:spPr>
          <a:xfrm>
            <a:off x="579120" y="2362381"/>
            <a:ext cx="533400" cy="632646"/>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 descr="Image result for bean burrito"/>
          <p:cNvSpPr>
            <a:spLocks noChangeAspect="1" noChangeArrowheads="1"/>
          </p:cNvSpPr>
          <p:nvPr/>
        </p:nvSpPr>
        <p:spPr bwMode="auto">
          <a:xfrm>
            <a:off x="155575" y="-1828800"/>
            <a:ext cx="68199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bean burri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90035">
            <a:off x="4855612" y="3071376"/>
            <a:ext cx="2480775" cy="13859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rilled chicken sandwi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8658" y="2892964"/>
            <a:ext cx="2059331" cy="1742731"/>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achos gran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4941914"/>
            <a:ext cx="1754010" cy="1754011"/>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ouble cheeseburg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5047" y="5181793"/>
            <a:ext cx="1841244" cy="1514132"/>
          </a:xfrm>
          <a:prstGeom prst="rect">
            <a:avLst/>
          </a:prstGeom>
          <a:noFill/>
          <a:extLst>
            <a:ext uri="{909E8E84-426E-40DD-AFC4-6F175D3DCCD1}">
              <a14:hiddenFill xmlns:a14="http://schemas.microsoft.com/office/drawing/2010/main">
                <a:solidFill>
                  <a:srgbClr val="FFFFFF"/>
                </a:solidFill>
              </a14:hiddenFill>
            </a:ext>
          </a:extLst>
        </p:spPr>
      </p:pic>
      <p:sp>
        <p:nvSpPr>
          <p:cNvPr id="9" name="Donut 8"/>
          <p:cNvSpPr/>
          <p:nvPr/>
        </p:nvSpPr>
        <p:spPr>
          <a:xfrm>
            <a:off x="4876800" y="2831996"/>
            <a:ext cx="4282440" cy="1822126"/>
          </a:xfrm>
          <a:prstGeom prst="donut">
            <a:avLst>
              <a:gd name="adj" fmla="val 6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3119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22" presetClass="entr" presetSubtype="4" fill="hold" grpId="0" nodeType="withEffect">
                                  <p:stCondLst>
                                    <p:cond delay="10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381000" y="27432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solidFill>
                  <a:srgbClr val="FFFF00"/>
                </a:solidFill>
                <a:hlinkClick r:id="rId4" action="ppaction://hlinksldjump"/>
              </a:rPr>
              <a:t>100</a:t>
            </a:r>
            <a:endParaRPr lang="en-US" altLang="en-US" sz="3600" dirty="0">
              <a:solidFill>
                <a:srgbClr val="FFFF00"/>
              </a:solidFill>
            </a:endParaRPr>
          </a:p>
        </p:txBody>
      </p:sp>
      <p:sp>
        <p:nvSpPr>
          <p:cNvPr id="4101" name="Text Box 5"/>
          <p:cNvSpPr txBox="1">
            <a:spLocks noChangeArrowheads="1"/>
          </p:cNvSpPr>
          <p:nvPr/>
        </p:nvSpPr>
        <p:spPr bwMode="auto">
          <a:xfrm>
            <a:off x="1782763" y="274320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5" action="ppaction://hlinksldjump"/>
              </a:rPr>
              <a:t>100</a:t>
            </a:r>
            <a:endParaRPr lang="en-US" altLang="en-US" sz="3600" dirty="0"/>
          </a:p>
        </p:txBody>
      </p:sp>
      <p:sp>
        <p:nvSpPr>
          <p:cNvPr id="4102" name="Text Box 6"/>
          <p:cNvSpPr txBox="1">
            <a:spLocks noChangeArrowheads="1"/>
          </p:cNvSpPr>
          <p:nvPr/>
        </p:nvSpPr>
        <p:spPr bwMode="auto">
          <a:xfrm>
            <a:off x="3184525" y="27432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6" action="ppaction://hlinksldjump"/>
              </a:rPr>
              <a:t>100</a:t>
            </a:r>
            <a:endParaRPr lang="en-US" altLang="en-US" sz="3600" dirty="0"/>
          </a:p>
        </p:txBody>
      </p:sp>
      <p:sp>
        <p:nvSpPr>
          <p:cNvPr id="4103" name="Text Box 7"/>
          <p:cNvSpPr txBox="1">
            <a:spLocks noChangeArrowheads="1"/>
          </p:cNvSpPr>
          <p:nvPr/>
        </p:nvSpPr>
        <p:spPr bwMode="auto">
          <a:xfrm>
            <a:off x="4586288" y="274320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7" action="ppaction://hlinksldjump"/>
              </a:rPr>
              <a:t>100</a:t>
            </a:r>
            <a:endParaRPr lang="en-US" altLang="en-US" sz="3600" dirty="0"/>
          </a:p>
        </p:txBody>
      </p:sp>
      <p:sp>
        <p:nvSpPr>
          <p:cNvPr id="4104" name="Text Box 8"/>
          <p:cNvSpPr txBox="1">
            <a:spLocks noChangeArrowheads="1"/>
          </p:cNvSpPr>
          <p:nvPr/>
        </p:nvSpPr>
        <p:spPr bwMode="auto">
          <a:xfrm>
            <a:off x="5988050" y="27432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8" action="ppaction://hlinksldjump"/>
              </a:rPr>
              <a:t>100</a:t>
            </a:r>
            <a:endParaRPr lang="en-US" altLang="en-US" sz="3600" dirty="0"/>
          </a:p>
        </p:txBody>
      </p:sp>
      <p:sp>
        <p:nvSpPr>
          <p:cNvPr id="4105" name="Text Box 9"/>
          <p:cNvSpPr txBox="1">
            <a:spLocks noChangeArrowheads="1"/>
          </p:cNvSpPr>
          <p:nvPr/>
        </p:nvSpPr>
        <p:spPr bwMode="auto">
          <a:xfrm>
            <a:off x="7391400" y="27432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9" action="ppaction://hlinksldjump"/>
              </a:rPr>
              <a:t>100</a:t>
            </a:r>
            <a:endParaRPr lang="en-US" altLang="en-US" sz="3600" dirty="0"/>
          </a:p>
        </p:txBody>
      </p:sp>
      <p:sp>
        <p:nvSpPr>
          <p:cNvPr id="4106" name="Text Box 10"/>
          <p:cNvSpPr txBox="1">
            <a:spLocks noChangeArrowheads="1"/>
          </p:cNvSpPr>
          <p:nvPr/>
        </p:nvSpPr>
        <p:spPr bwMode="auto">
          <a:xfrm>
            <a:off x="381000" y="352425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0" action="ppaction://hlinksldjump"/>
              </a:rPr>
              <a:t>200</a:t>
            </a:r>
            <a:endParaRPr lang="en-US" altLang="en-US" sz="3600" dirty="0"/>
          </a:p>
        </p:txBody>
      </p:sp>
      <p:sp>
        <p:nvSpPr>
          <p:cNvPr id="4107" name="Text Box 11"/>
          <p:cNvSpPr txBox="1">
            <a:spLocks noChangeArrowheads="1"/>
          </p:cNvSpPr>
          <p:nvPr/>
        </p:nvSpPr>
        <p:spPr bwMode="auto">
          <a:xfrm>
            <a:off x="1782763" y="352425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1" action="ppaction://hlinksldjump"/>
              </a:rPr>
              <a:t>200</a:t>
            </a:r>
            <a:endParaRPr lang="en-US" altLang="en-US" sz="3600" dirty="0"/>
          </a:p>
        </p:txBody>
      </p:sp>
      <p:sp>
        <p:nvSpPr>
          <p:cNvPr id="4108" name="Text Box 12"/>
          <p:cNvSpPr txBox="1">
            <a:spLocks noChangeArrowheads="1"/>
          </p:cNvSpPr>
          <p:nvPr/>
        </p:nvSpPr>
        <p:spPr bwMode="auto">
          <a:xfrm>
            <a:off x="3184525" y="352425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2" action="ppaction://hlinksldjump"/>
              </a:rPr>
              <a:t>200</a:t>
            </a:r>
            <a:endParaRPr lang="en-US" altLang="en-US" sz="3600" dirty="0"/>
          </a:p>
        </p:txBody>
      </p:sp>
      <p:sp>
        <p:nvSpPr>
          <p:cNvPr id="4109" name="Text Box 13"/>
          <p:cNvSpPr txBox="1">
            <a:spLocks noChangeArrowheads="1"/>
          </p:cNvSpPr>
          <p:nvPr/>
        </p:nvSpPr>
        <p:spPr bwMode="auto">
          <a:xfrm>
            <a:off x="4586288" y="352425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3" action="ppaction://hlinksldjump"/>
              </a:rPr>
              <a:t>200</a:t>
            </a:r>
            <a:endParaRPr lang="en-US" altLang="en-US" sz="3600" dirty="0"/>
          </a:p>
        </p:txBody>
      </p:sp>
      <p:sp>
        <p:nvSpPr>
          <p:cNvPr id="4110" name="Text Box 14"/>
          <p:cNvSpPr txBox="1">
            <a:spLocks noChangeArrowheads="1"/>
          </p:cNvSpPr>
          <p:nvPr/>
        </p:nvSpPr>
        <p:spPr bwMode="auto">
          <a:xfrm>
            <a:off x="5988050" y="352425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4" action="ppaction://hlinksldjump"/>
              </a:rPr>
              <a:t>200</a:t>
            </a:r>
            <a:endParaRPr lang="en-US" altLang="en-US" sz="3600" dirty="0"/>
          </a:p>
        </p:txBody>
      </p:sp>
      <p:sp>
        <p:nvSpPr>
          <p:cNvPr id="4111" name="Text Box 15"/>
          <p:cNvSpPr txBox="1">
            <a:spLocks noChangeArrowheads="1"/>
          </p:cNvSpPr>
          <p:nvPr/>
        </p:nvSpPr>
        <p:spPr bwMode="auto">
          <a:xfrm>
            <a:off x="7391400" y="352425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5" action="ppaction://hlinksldjump"/>
              </a:rPr>
              <a:t>200</a:t>
            </a:r>
            <a:endParaRPr lang="en-US" altLang="en-US" sz="3600" dirty="0"/>
          </a:p>
        </p:txBody>
      </p:sp>
      <p:sp>
        <p:nvSpPr>
          <p:cNvPr id="4112" name="Text Box 16"/>
          <p:cNvSpPr txBox="1">
            <a:spLocks noChangeArrowheads="1"/>
          </p:cNvSpPr>
          <p:nvPr/>
        </p:nvSpPr>
        <p:spPr bwMode="auto">
          <a:xfrm>
            <a:off x="381000" y="43053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6" action="ppaction://hlinksldjump"/>
              </a:rPr>
              <a:t>300</a:t>
            </a:r>
            <a:endParaRPr lang="en-US" altLang="en-US" sz="3600" dirty="0"/>
          </a:p>
        </p:txBody>
      </p:sp>
      <p:sp>
        <p:nvSpPr>
          <p:cNvPr id="4113" name="Text Box 17"/>
          <p:cNvSpPr txBox="1">
            <a:spLocks noChangeArrowheads="1"/>
          </p:cNvSpPr>
          <p:nvPr/>
        </p:nvSpPr>
        <p:spPr bwMode="auto">
          <a:xfrm>
            <a:off x="1782763" y="430530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7" action="ppaction://hlinksldjump"/>
              </a:rPr>
              <a:t>300</a:t>
            </a:r>
            <a:endParaRPr lang="en-US" altLang="en-US" sz="3600" dirty="0"/>
          </a:p>
        </p:txBody>
      </p:sp>
      <p:sp>
        <p:nvSpPr>
          <p:cNvPr id="4114" name="Text Box 18"/>
          <p:cNvSpPr txBox="1">
            <a:spLocks noChangeArrowheads="1"/>
          </p:cNvSpPr>
          <p:nvPr/>
        </p:nvSpPr>
        <p:spPr bwMode="auto">
          <a:xfrm>
            <a:off x="3184525" y="43053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8" action="ppaction://hlinksldjump"/>
              </a:rPr>
              <a:t>300</a:t>
            </a:r>
            <a:endParaRPr lang="en-US" altLang="en-US" sz="3600" dirty="0"/>
          </a:p>
        </p:txBody>
      </p:sp>
      <p:sp>
        <p:nvSpPr>
          <p:cNvPr id="4115" name="Text Box 19"/>
          <p:cNvSpPr txBox="1">
            <a:spLocks noChangeArrowheads="1"/>
          </p:cNvSpPr>
          <p:nvPr/>
        </p:nvSpPr>
        <p:spPr bwMode="auto">
          <a:xfrm>
            <a:off x="4586288" y="430530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19" action="ppaction://hlinksldjump"/>
              </a:rPr>
              <a:t>300</a:t>
            </a:r>
            <a:endParaRPr lang="en-US" altLang="en-US" sz="3600" dirty="0"/>
          </a:p>
        </p:txBody>
      </p:sp>
      <p:sp>
        <p:nvSpPr>
          <p:cNvPr id="4116" name="Text Box 20"/>
          <p:cNvSpPr txBox="1">
            <a:spLocks noChangeArrowheads="1"/>
          </p:cNvSpPr>
          <p:nvPr/>
        </p:nvSpPr>
        <p:spPr bwMode="auto">
          <a:xfrm>
            <a:off x="5988050" y="43053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0" action="ppaction://hlinksldjump"/>
              </a:rPr>
              <a:t>300</a:t>
            </a:r>
            <a:endParaRPr lang="en-US" altLang="en-US" sz="3600" dirty="0"/>
          </a:p>
        </p:txBody>
      </p:sp>
      <p:sp>
        <p:nvSpPr>
          <p:cNvPr id="4117" name="Text Box 21"/>
          <p:cNvSpPr txBox="1">
            <a:spLocks noChangeArrowheads="1"/>
          </p:cNvSpPr>
          <p:nvPr/>
        </p:nvSpPr>
        <p:spPr bwMode="auto">
          <a:xfrm>
            <a:off x="7391400" y="43053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1" action="ppaction://hlinksldjump"/>
              </a:rPr>
              <a:t>300</a:t>
            </a:r>
            <a:endParaRPr lang="en-US" altLang="en-US" sz="3600" dirty="0"/>
          </a:p>
        </p:txBody>
      </p:sp>
      <p:sp>
        <p:nvSpPr>
          <p:cNvPr id="4118" name="Text Box 28"/>
          <p:cNvSpPr txBox="1">
            <a:spLocks noChangeArrowheads="1"/>
          </p:cNvSpPr>
          <p:nvPr/>
        </p:nvSpPr>
        <p:spPr bwMode="auto">
          <a:xfrm>
            <a:off x="381000" y="508635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2" action="ppaction://hlinksldjump"/>
              </a:rPr>
              <a:t>400</a:t>
            </a:r>
            <a:endParaRPr lang="en-US" altLang="en-US" sz="3600" dirty="0"/>
          </a:p>
        </p:txBody>
      </p:sp>
      <p:sp>
        <p:nvSpPr>
          <p:cNvPr id="4119" name="Text Box 29"/>
          <p:cNvSpPr txBox="1">
            <a:spLocks noChangeArrowheads="1"/>
          </p:cNvSpPr>
          <p:nvPr/>
        </p:nvSpPr>
        <p:spPr bwMode="auto">
          <a:xfrm>
            <a:off x="1782763" y="508635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3" action="ppaction://hlinksldjump"/>
              </a:rPr>
              <a:t>400</a:t>
            </a:r>
            <a:endParaRPr lang="en-US" altLang="en-US" sz="3600" dirty="0"/>
          </a:p>
        </p:txBody>
      </p:sp>
      <p:sp>
        <p:nvSpPr>
          <p:cNvPr id="4120" name="Text Box 30"/>
          <p:cNvSpPr txBox="1">
            <a:spLocks noChangeArrowheads="1"/>
          </p:cNvSpPr>
          <p:nvPr/>
        </p:nvSpPr>
        <p:spPr bwMode="auto">
          <a:xfrm>
            <a:off x="3184525" y="508635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4" action="ppaction://hlinksldjump"/>
              </a:rPr>
              <a:t>400</a:t>
            </a:r>
            <a:endParaRPr lang="en-US" altLang="en-US" sz="3600" dirty="0"/>
          </a:p>
        </p:txBody>
      </p:sp>
      <p:sp>
        <p:nvSpPr>
          <p:cNvPr id="4121" name="Text Box 31"/>
          <p:cNvSpPr txBox="1">
            <a:spLocks noChangeArrowheads="1"/>
          </p:cNvSpPr>
          <p:nvPr/>
        </p:nvSpPr>
        <p:spPr bwMode="auto">
          <a:xfrm>
            <a:off x="4586288" y="508635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5" action="ppaction://hlinksldjump"/>
              </a:rPr>
              <a:t>400</a:t>
            </a:r>
            <a:endParaRPr lang="en-US" altLang="en-US" sz="3600" dirty="0"/>
          </a:p>
        </p:txBody>
      </p:sp>
      <p:sp>
        <p:nvSpPr>
          <p:cNvPr id="4122" name="Text Box 32"/>
          <p:cNvSpPr txBox="1">
            <a:spLocks noChangeArrowheads="1"/>
          </p:cNvSpPr>
          <p:nvPr/>
        </p:nvSpPr>
        <p:spPr bwMode="auto">
          <a:xfrm>
            <a:off x="5988050" y="508635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6" action="ppaction://hlinksldjump"/>
              </a:rPr>
              <a:t>400</a:t>
            </a:r>
            <a:endParaRPr lang="en-US" altLang="en-US" sz="3600" dirty="0"/>
          </a:p>
        </p:txBody>
      </p:sp>
      <p:sp>
        <p:nvSpPr>
          <p:cNvPr id="4123" name="Text Box 33"/>
          <p:cNvSpPr txBox="1">
            <a:spLocks noChangeArrowheads="1"/>
          </p:cNvSpPr>
          <p:nvPr/>
        </p:nvSpPr>
        <p:spPr bwMode="auto">
          <a:xfrm>
            <a:off x="7391400" y="508635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7" action="ppaction://hlinksldjump"/>
              </a:rPr>
              <a:t>400</a:t>
            </a:r>
            <a:endParaRPr lang="en-US" altLang="en-US" sz="3600" dirty="0"/>
          </a:p>
        </p:txBody>
      </p:sp>
      <p:sp>
        <p:nvSpPr>
          <p:cNvPr id="4124" name="Text Box 34"/>
          <p:cNvSpPr txBox="1">
            <a:spLocks noChangeArrowheads="1"/>
          </p:cNvSpPr>
          <p:nvPr/>
        </p:nvSpPr>
        <p:spPr bwMode="auto">
          <a:xfrm>
            <a:off x="381000" y="58674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8" action="ppaction://hlinksldjump"/>
              </a:rPr>
              <a:t>500</a:t>
            </a:r>
            <a:endParaRPr lang="en-US" altLang="en-US" sz="3600" dirty="0"/>
          </a:p>
        </p:txBody>
      </p:sp>
      <p:sp>
        <p:nvSpPr>
          <p:cNvPr id="4125" name="Text Box 35"/>
          <p:cNvSpPr txBox="1">
            <a:spLocks noChangeArrowheads="1"/>
          </p:cNvSpPr>
          <p:nvPr/>
        </p:nvSpPr>
        <p:spPr bwMode="auto">
          <a:xfrm>
            <a:off x="1782763" y="586740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29" action="ppaction://hlinksldjump"/>
              </a:rPr>
              <a:t>500</a:t>
            </a:r>
            <a:endParaRPr lang="en-US" altLang="en-US" sz="3600" dirty="0"/>
          </a:p>
        </p:txBody>
      </p:sp>
      <p:sp>
        <p:nvSpPr>
          <p:cNvPr id="4126" name="Text Box 36"/>
          <p:cNvSpPr txBox="1">
            <a:spLocks noChangeArrowheads="1"/>
          </p:cNvSpPr>
          <p:nvPr/>
        </p:nvSpPr>
        <p:spPr bwMode="auto">
          <a:xfrm>
            <a:off x="3184525" y="58674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30" action="ppaction://hlinksldjump"/>
              </a:rPr>
              <a:t>500</a:t>
            </a:r>
            <a:endParaRPr lang="en-US" altLang="en-US" sz="3600" dirty="0"/>
          </a:p>
        </p:txBody>
      </p:sp>
      <p:sp>
        <p:nvSpPr>
          <p:cNvPr id="4127" name="Text Box 37"/>
          <p:cNvSpPr txBox="1">
            <a:spLocks noChangeArrowheads="1"/>
          </p:cNvSpPr>
          <p:nvPr/>
        </p:nvSpPr>
        <p:spPr bwMode="auto">
          <a:xfrm>
            <a:off x="4586288" y="5867400"/>
            <a:ext cx="1309687"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31" action="ppaction://hlinksldjump"/>
              </a:rPr>
              <a:t>500</a:t>
            </a:r>
            <a:endParaRPr lang="en-US" altLang="en-US" sz="3600" dirty="0"/>
          </a:p>
        </p:txBody>
      </p:sp>
      <p:sp>
        <p:nvSpPr>
          <p:cNvPr id="4128" name="Text Box 38"/>
          <p:cNvSpPr txBox="1">
            <a:spLocks noChangeArrowheads="1"/>
          </p:cNvSpPr>
          <p:nvPr/>
        </p:nvSpPr>
        <p:spPr bwMode="auto">
          <a:xfrm>
            <a:off x="5988050" y="58674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32" action="ppaction://hlinksldjump"/>
              </a:rPr>
              <a:t>500</a:t>
            </a:r>
            <a:endParaRPr lang="en-US" altLang="en-US" sz="3600" dirty="0"/>
          </a:p>
        </p:txBody>
      </p:sp>
      <p:sp>
        <p:nvSpPr>
          <p:cNvPr id="4129" name="Text Box 39"/>
          <p:cNvSpPr txBox="1">
            <a:spLocks noChangeArrowheads="1"/>
          </p:cNvSpPr>
          <p:nvPr/>
        </p:nvSpPr>
        <p:spPr bwMode="auto">
          <a:xfrm>
            <a:off x="7391400" y="5867400"/>
            <a:ext cx="1309688" cy="65087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600" dirty="0">
                <a:hlinkClick r:id="rId33" action="ppaction://hlinksldjump"/>
              </a:rPr>
              <a:t>500</a:t>
            </a:r>
            <a:endParaRPr lang="en-US" altLang="en-US" sz="3600" dirty="0"/>
          </a:p>
        </p:txBody>
      </p:sp>
      <p:sp>
        <p:nvSpPr>
          <p:cNvPr id="2094" name="Text Box 46"/>
          <p:cNvSpPr txBox="1">
            <a:spLocks noChangeArrowheads="1"/>
          </p:cNvSpPr>
          <p:nvPr/>
        </p:nvSpPr>
        <p:spPr bwMode="auto">
          <a:xfrm>
            <a:off x="381000" y="1447800"/>
            <a:ext cx="1325563" cy="1096963"/>
          </a:xfrm>
          <a:prstGeom prst="rect">
            <a:avLst/>
          </a:prstGeom>
          <a:solidFill>
            <a:schemeClr val="tx2"/>
          </a:solidFill>
          <a:ln w="9525">
            <a:solidFill>
              <a:schemeClr val="tx1"/>
            </a:solidFill>
            <a:miter lim="800000"/>
            <a:headEnd/>
            <a:tailEnd/>
          </a:ln>
        </p:spPr>
        <p:txBody>
          <a:bodyPr anchor="ctr" anchorCtr="1"/>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800" b="1" dirty="0">
                <a:solidFill>
                  <a:schemeClr val="bg1"/>
                </a:solidFill>
                <a:latin typeface="Arial" panose="020B0604020202020204" pitchFamily="34" charset="0"/>
                <a:cs typeface="Arial" panose="020B0604020202020204" pitchFamily="34" charset="0"/>
              </a:rPr>
              <a:t>VEGGIES &amp; FRUIT</a:t>
            </a:r>
          </a:p>
        </p:txBody>
      </p:sp>
      <p:sp>
        <p:nvSpPr>
          <p:cNvPr id="2095" name="Text Box 47"/>
          <p:cNvSpPr txBox="1">
            <a:spLocks noChangeArrowheads="1"/>
          </p:cNvSpPr>
          <p:nvPr/>
        </p:nvSpPr>
        <p:spPr bwMode="auto">
          <a:xfrm>
            <a:off x="1782763" y="1447800"/>
            <a:ext cx="1325562" cy="1096963"/>
          </a:xfrm>
          <a:prstGeom prst="rect">
            <a:avLst/>
          </a:prstGeom>
          <a:solidFill>
            <a:schemeClr val="tx2"/>
          </a:solidFill>
          <a:ln w="9525">
            <a:solidFill>
              <a:schemeClr val="tx1"/>
            </a:solidFill>
            <a:miter lim="800000"/>
            <a:headEnd/>
            <a:tailEnd/>
          </a:ln>
        </p:spPr>
        <p:txBody>
          <a:bodyPr anchor="ctr" anchorCtr="1"/>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800" b="1" dirty="0">
                <a:solidFill>
                  <a:schemeClr val="bg1"/>
                </a:solidFill>
                <a:latin typeface="Arial" panose="020B0604020202020204" pitchFamily="34" charset="0"/>
                <a:cs typeface="Arial" panose="020B0604020202020204" pitchFamily="34" charset="0"/>
              </a:rPr>
              <a:t>DAIRY &amp; GRAINS</a:t>
            </a:r>
          </a:p>
        </p:txBody>
      </p:sp>
      <p:sp>
        <p:nvSpPr>
          <p:cNvPr id="2096" name="Text Box 48"/>
          <p:cNvSpPr txBox="1">
            <a:spLocks noChangeArrowheads="1"/>
          </p:cNvSpPr>
          <p:nvPr/>
        </p:nvSpPr>
        <p:spPr bwMode="auto">
          <a:xfrm>
            <a:off x="3184525" y="1447800"/>
            <a:ext cx="1325563" cy="1096963"/>
          </a:xfrm>
          <a:prstGeom prst="rect">
            <a:avLst/>
          </a:prstGeom>
          <a:solidFill>
            <a:schemeClr val="tx2"/>
          </a:solidFill>
          <a:ln w="9525">
            <a:solidFill>
              <a:schemeClr val="tx1"/>
            </a:solidFill>
            <a:miter lim="800000"/>
            <a:headEnd/>
            <a:tailEnd/>
          </a:ln>
        </p:spPr>
        <p:txBody>
          <a:bodyPr anchor="ctr" anchorCtr="1"/>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800" b="1" dirty="0">
                <a:solidFill>
                  <a:schemeClr val="bg1"/>
                </a:solidFill>
                <a:latin typeface="Arial" panose="020B0604020202020204" pitchFamily="34" charset="0"/>
                <a:cs typeface="Arial" panose="020B0604020202020204" pitchFamily="34" charset="0"/>
              </a:rPr>
              <a:t> </a:t>
            </a:r>
            <a:r>
              <a:rPr lang="en-US" altLang="en-US" sz="1800" b="1" dirty="0" smtClean="0">
                <a:solidFill>
                  <a:schemeClr val="bg1"/>
                </a:solidFill>
                <a:latin typeface="Arial" panose="020B0604020202020204" pitchFamily="34" charset="0"/>
                <a:cs typeface="Arial" panose="020B0604020202020204" pitchFamily="34" charset="0"/>
              </a:rPr>
              <a:t>HEALTHY CHOICES</a:t>
            </a:r>
            <a:endParaRPr lang="en-US" altLang="en-US" sz="1800" b="1" dirty="0">
              <a:solidFill>
                <a:schemeClr val="bg1"/>
              </a:solidFill>
              <a:latin typeface="Arial" panose="020B0604020202020204" pitchFamily="34" charset="0"/>
              <a:cs typeface="Arial" panose="020B0604020202020204" pitchFamily="34" charset="0"/>
            </a:endParaRPr>
          </a:p>
        </p:txBody>
      </p:sp>
      <p:sp>
        <p:nvSpPr>
          <p:cNvPr id="2097" name="Text Box 49"/>
          <p:cNvSpPr txBox="1">
            <a:spLocks noChangeArrowheads="1"/>
          </p:cNvSpPr>
          <p:nvPr/>
        </p:nvSpPr>
        <p:spPr bwMode="auto">
          <a:xfrm>
            <a:off x="4586288" y="1447800"/>
            <a:ext cx="1325562" cy="1096963"/>
          </a:xfrm>
          <a:prstGeom prst="rect">
            <a:avLst/>
          </a:prstGeom>
          <a:solidFill>
            <a:schemeClr val="tx2"/>
          </a:solidFill>
          <a:ln w="9525">
            <a:solidFill>
              <a:schemeClr val="tx1"/>
            </a:solidFill>
            <a:miter lim="800000"/>
            <a:headEnd/>
            <a:tailEnd/>
          </a:ln>
        </p:spPr>
        <p:txBody>
          <a:bodyPr anchor="ctr" anchorCtr="1"/>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800" b="1" dirty="0">
                <a:solidFill>
                  <a:schemeClr val="bg1"/>
                </a:solidFill>
                <a:latin typeface="Arial" panose="020B0604020202020204" pitchFamily="34" charset="0"/>
                <a:cs typeface="Arial" panose="020B0604020202020204" pitchFamily="34" charset="0"/>
              </a:rPr>
              <a:t> FAST FOODS </a:t>
            </a:r>
          </a:p>
        </p:txBody>
      </p:sp>
      <p:sp>
        <p:nvSpPr>
          <p:cNvPr id="2098" name="Text Box 50"/>
          <p:cNvSpPr txBox="1">
            <a:spLocks noChangeArrowheads="1"/>
          </p:cNvSpPr>
          <p:nvPr/>
        </p:nvSpPr>
        <p:spPr bwMode="auto">
          <a:xfrm>
            <a:off x="5988050" y="1447800"/>
            <a:ext cx="1325563" cy="1096963"/>
          </a:xfrm>
          <a:prstGeom prst="rect">
            <a:avLst/>
          </a:prstGeom>
          <a:solidFill>
            <a:schemeClr val="tx2"/>
          </a:solidFill>
          <a:ln w="9525">
            <a:solidFill>
              <a:schemeClr val="tx1"/>
            </a:solidFill>
            <a:miter lim="800000"/>
            <a:headEnd/>
            <a:tailEnd/>
          </a:ln>
        </p:spPr>
        <p:txBody>
          <a:bodyPr anchor="ctr" anchorCtr="1"/>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800" b="1" dirty="0" smtClean="0">
                <a:solidFill>
                  <a:schemeClr val="bg1"/>
                </a:solidFill>
                <a:latin typeface="Arial" panose="020B0604020202020204" pitchFamily="34" charset="0"/>
                <a:cs typeface="Arial" panose="020B0604020202020204" pitchFamily="34" charset="0"/>
              </a:rPr>
              <a:t>PROTEIN FACTS</a:t>
            </a:r>
            <a:endParaRPr lang="en-US" altLang="en-US" sz="1800" b="1" dirty="0">
              <a:solidFill>
                <a:schemeClr val="bg1"/>
              </a:solidFill>
              <a:latin typeface="Arial" panose="020B0604020202020204" pitchFamily="34" charset="0"/>
              <a:cs typeface="Arial" panose="020B0604020202020204" pitchFamily="34" charset="0"/>
            </a:endParaRPr>
          </a:p>
        </p:txBody>
      </p:sp>
      <p:sp>
        <p:nvSpPr>
          <p:cNvPr id="2099" name="Text Box 51"/>
          <p:cNvSpPr txBox="1">
            <a:spLocks noChangeArrowheads="1"/>
          </p:cNvSpPr>
          <p:nvPr/>
        </p:nvSpPr>
        <p:spPr bwMode="auto">
          <a:xfrm>
            <a:off x="7391400" y="1447800"/>
            <a:ext cx="1325563" cy="1096963"/>
          </a:xfrm>
          <a:prstGeom prst="rect">
            <a:avLst/>
          </a:prstGeom>
          <a:solidFill>
            <a:schemeClr val="tx2"/>
          </a:solidFill>
          <a:ln w="9525">
            <a:solidFill>
              <a:schemeClr val="tx1"/>
            </a:solidFill>
            <a:miter lim="800000"/>
            <a:headEnd/>
            <a:tailEnd/>
          </a:ln>
        </p:spPr>
        <p:txBody>
          <a:bodyPr anchor="ctr" anchorCtr="1"/>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750" b="1" dirty="0">
                <a:solidFill>
                  <a:schemeClr val="bg1"/>
                </a:solidFill>
                <a:latin typeface="Arial" panose="020B0604020202020204" pitchFamily="34" charset="0"/>
                <a:cs typeface="Arial" panose="020B0604020202020204" pitchFamily="34" charset="0"/>
              </a:rPr>
              <a:t>PHYSICAL ACTIVITY</a:t>
            </a:r>
          </a:p>
        </p:txBody>
      </p:sp>
      <p:pic>
        <p:nvPicPr>
          <p:cNvPr id="2050" name="Picture 2" descr="Image result for jeopardy"/>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628900" y="163420"/>
            <a:ext cx="3762375" cy="110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1766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
                                  </p:stCondLst>
                                  <p:childTnLst>
                                    <p:set>
                                      <p:cBhvr>
                                        <p:cTn id="6" dur="1" fill="hold">
                                          <p:stCondLst>
                                            <p:cond delay="499"/>
                                          </p:stCondLst>
                                        </p:cTn>
                                        <p:tgtEl>
                                          <p:spTgt spid="2094">
                                            <p:bg/>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ategories.wav"/>
                                        </p:tgtEl>
                                      </p:cMediaNode>
                                    </p:audio>
                                  </p:subTnLst>
                                </p:cTn>
                              </p:par>
                            </p:childTnLst>
                          </p:cTn>
                        </p:par>
                        <p:par>
                          <p:cTn id="7" fill="hold" nodeType="afterGroup">
                            <p:stCondLst>
                              <p:cond delay="700"/>
                            </p:stCondLst>
                            <p:childTnLst>
                              <p:par>
                                <p:cTn id="8" presetID="1" presetClass="entr" presetSubtype="0" fill="hold" grpId="0" nodeType="afterEffect">
                                  <p:stCondLst>
                                    <p:cond delay="200"/>
                                  </p:stCondLst>
                                  <p:childTnLst>
                                    <p:set>
                                      <p:cBhvr>
                                        <p:cTn id="9" dur="1" fill="hold">
                                          <p:stCondLst>
                                            <p:cond delay="499"/>
                                          </p:stCondLst>
                                        </p:cTn>
                                        <p:tgtEl>
                                          <p:spTgt spid="2094">
                                            <p:txEl>
                                              <p:pRg st="0" end="0"/>
                                            </p:txEl>
                                          </p:spTgt>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Categories.wav"/>
                                        </p:tgtEl>
                                      </p:cMediaNode>
                                    </p:audio>
                                  </p:subTnLst>
                                </p:cTn>
                              </p:par>
                            </p:childTnLst>
                          </p:cTn>
                        </p:par>
                        <p:par>
                          <p:cTn id="10" fill="hold" nodeType="afterGroup">
                            <p:stCondLst>
                              <p:cond delay="1400"/>
                            </p:stCondLst>
                            <p:childTnLst>
                              <p:par>
                                <p:cTn id="11" presetID="1" presetClass="entr" presetSubtype="0" fill="hold" grpId="0" nodeType="afterEffect">
                                  <p:stCondLst>
                                    <p:cond delay="200"/>
                                  </p:stCondLst>
                                  <p:childTnLst>
                                    <p:set>
                                      <p:cBhvr>
                                        <p:cTn id="12" dur="1" fill="hold">
                                          <p:stCondLst>
                                            <p:cond delay="499"/>
                                          </p:stCondLst>
                                        </p:cTn>
                                        <p:tgtEl>
                                          <p:spTgt spid="2095">
                                            <p:bg/>
                                          </p:spTgt>
                                        </p:tgtEl>
                                        <p:attrNameLst>
                                          <p:attrName>style.visibility</p:attrName>
                                        </p:attrNameLst>
                                      </p:cBhvr>
                                      <p:to>
                                        <p:strVal val="visible"/>
                                      </p:to>
                                    </p:set>
                                  </p:childTnLst>
                                </p:cTn>
                              </p:par>
                            </p:childTnLst>
                          </p:cTn>
                        </p:par>
                        <p:par>
                          <p:cTn id="13" fill="hold" nodeType="afterGroup">
                            <p:stCondLst>
                              <p:cond delay="2100"/>
                            </p:stCondLst>
                            <p:childTnLst>
                              <p:par>
                                <p:cTn id="14" presetID="1" presetClass="entr" presetSubtype="0" fill="hold" grpId="0" nodeType="afterEffect">
                                  <p:stCondLst>
                                    <p:cond delay="200"/>
                                  </p:stCondLst>
                                  <p:childTnLst>
                                    <p:set>
                                      <p:cBhvr>
                                        <p:cTn id="15" dur="1" fill="hold">
                                          <p:stCondLst>
                                            <p:cond delay="499"/>
                                          </p:stCondLst>
                                        </p:cTn>
                                        <p:tgtEl>
                                          <p:spTgt spid="2095">
                                            <p:txEl>
                                              <p:pRg st="0" end="0"/>
                                            </p:txEl>
                                          </p:spTgt>
                                        </p:tgtEl>
                                        <p:attrNameLst>
                                          <p:attrName>style.visibility</p:attrName>
                                        </p:attrNameLst>
                                      </p:cBhvr>
                                      <p:to>
                                        <p:strVal val="visible"/>
                                      </p:to>
                                    </p:set>
                                  </p:childTnLst>
                                </p:cTn>
                              </p:par>
                            </p:childTnLst>
                          </p:cTn>
                        </p:par>
                        <p:par>
                          <p:cTn id="16" fill="hold" nodeType="afterGroup">
                            <p:stCondLst>
                              <p:cond delay="2800"/>
                            </p:stCondLst>
                            <p:childTnLst>
                              <p:par>
                                <p:cTn id="17" presetID="1" presetClass="entr" presetSubtype="0" fill="hold" grpId="0" nodeType="afterEffect">
                                  <p:stCondLst>
                                    <p:cond delay="200"/>
                                  </p:stCondLst>
                                  <p:childTnLst>
                                    <p:set>
                                      <p:cBhvr>
                                        <p:cTn id="18" dur="1" fill="hold">
                                          <p:stCondLst>
                                            <p:cond delay="499"/>
                                          </p:stCondLst>
                                        </p:cTn>
                                        <p:tgtEl>
                                          <p:spTgt spid="2096">
                                            <p:bg/>
                                          </p:spTgt>
                                        </p:tgtEl>
                                        <p:attrNameLst>
                                          <p:attrName>style.visibility</p:attrName>
                                        </p:attrNameLst>
                                      </p:cBhvr>
                                      <p:to>
                                        <p:strVal val="visible"/>
                                      </p:to>
                                    </p:set>
                                  </p:childTnLst>
                                </p:cTn>
                              </p:par>
                            </p:childTnLst>
                          </p:cTn>
                        </p:par>
                        <p:par>
                          <p:cTn id="19" fill="hold" nodeType="afterGroup">
                            <p:stCondLst>
                              <p:cond delay="3500"/>
                            </p:stCondLst>
                            <p:childTnLst>
                              <p:par>
                                <p:cTn id="20" presetID="1" presetClass="entr" presetSubtype="0" fill="hold" grpId="0" nodeType="afterEffect">
                                  <p:stCondLst>
                                    <p:cond delay="200"/>
                                  </p:stCondLst>
                                  <p:childTnLst>
                                    <p:set>
                                      <p:cBhvr>
                                        <p:cTn id="21" dur="1" fill="hold">
                                          <p:stCondLst>
                                            <p:cond delay="499"/>
                                          </p:stCondLst>
                                        </p:cTn>
                                        <p:tgtEl>
                                          <p:spTgt spid="2096">
                                            <p:txEl>
                                              <p:pRg st="0" end="0"/>
                                            </p:txEl>
                                          </p:spTgt>
                                        </p:tgtEl>
                                        <p:attrNameLst>
                                          <p:attrName>style.visibility</p:attrName>
                                        </p:attrNameLst>
                                      </p:cBhvr>
                                      <p:to>
                                        <p:strVal val="visible"/>
                                      </p:to>
                                    </p:set>
                                  </p:childTnLst>
                                </p:cTn>
                              </p:par>
                            </p:childTnLst>
                          </p:cTn>
                        </p:par>
                        <p:par>
                          <p:cTn id="22" fill="hold" nodeType="afterGroup">
                            <p:stCondLst>
                              <p:cond delay="4200"/>
                            </p:stCondLst>
                            <p:childTnLst>
                              <p:par>
                                <p:cTn id="23" presetID="1" presetClass="entr" presetSubtype="0" fill="hold" grpId="0" nodeType="afterEffect">
                                  <p:stCondLst>
                                    <p:cond delay="200"/>
                                  </p:stCondLst>
                                  <p:childTnLst>
                                    <p:set>
                                      <p:cBhvr>
                                        <p:cTn id="24" dur="1" fill="hold">
                                          <p:stCondLst>
                                            <p:cond delay="499"/>
                                          </p:stCondLst>
                                        </p:cTn>
                                        <p:tgtEl>
                                          <p:spTgt spid="2097">
                                            <p:bg/>
                                          </p:spTgt>
                                        </p:tgtEl>
                                        <p:attrNameLst>
                                          <p:attrName>style.visibility</p:attrName>
                                        </p:attrNameLst>
                                      </p:cBhvr>
                                      <p:to>
                                        <p:strVal val="visible"/>
                                      </p:to>
                                    </p:set>
                                  </p:childTnLst>
                                </p:cTn>
                              </p:par>
                            </p:childTnLst>
                          </p:cTn>
                        </p:par>
                        <p:par>
                          <p:cTn id="25" fill="hold" nodeType="afterGroup">
                            <p:stCondLst>
                              <p:cond delay="4900"/>
                            </p:stCondLst>
                            <p:childTnLst>
                              <p:par>
                                <p:cTn id="26" presetID="1" presetClass="entr" presetSubtype="0" fill="hold" grpId="0" nodeType="afterEffect">
                                  <p:stCondLst>
                                    <p:cond delay="200"/>
                                  </p:stCondLst>
                                  <p:childTnLst>
                                    <p:set>
                                      <p:cBhvr>
                                        <p:cTn id="27" dur="1" fill="hold">
                                          <p:stCondLst>
                                            <p:cond delay="499"/>
                                          </p:stCondLst>
                                        </p:cTn>
                                        <p:tgtEl>
                                          <p:spTgt spid="2097">
                                            <p:txEl>
                                              <p:pRg st="0" end="0"/>
                                            </p:txEl>
                                          </p:spTgt>
                                        </p:tgtEl>
                                        <p:attrNameLst>
                                          <p:attrName>style.visibility</p:attrName>
                                        </p:attrNameLst>
                                      </p:cBhvr>
                                      <p:to>
                                        <p:strVal val="visible"/>
                                      </p:to>
                                    </p:set>
                                  </p:childTnLst>
                                </p:cTn>
                              </p:par>
                            </p:childTnLst>
                          </p:cTn>
                        </p:par>
                        <p:par>
                          <p:cTn id="28" fill="hold" nodeType="afterGroup">
                            <p:stCondLst>
                              <p:cond delay="5600"/>
                            </p:stCondLst>
                            <p:childTnLst>
                              <p:par>
                                <p:cTn id="29" presetID="1" presetClass="entr" presetSubtype="0" fill="hold" grpId="0" nodeType="afterEffect">
                                  <p:stCondLst>
                                    <p:cond delay="200"/>
                                  </p:stCondLst>
                                  <p:childTnLst>
                                    <p:set>
                                      <p:cBhvr>
                                        <p:cTn id="30" dur="1" fill="hold">
                                          <p:stCondLst>
                                            <p:cond delay="499"/>
                                          </p:stCondLst>
                                        </p:cTn>
                                        <p:tgtEl>
                                          <p:spTgt spid="2098">
                                            <p:bg/>
                                          </p:spTgt>
                                        </p:tgtEl>
                                        <p:attrNameLst>
                                          <p:attrName>style.visibility</p:attrName>
                                        </p:attrNameLst>
                                      </p:cBhvr>
                                      <p:to>
                                        <p:strVal val="visible"/>
                                      </p:to>
                                    </p:set>
                                  </p:childTnLst>
                                </p:cTn>
                              </p:par>
                            </p:childTnLst>
                          </p:cTn>
                        </p:par>
                        <p:par>
                          <p:cTn id="31" fill="hold" nodeType="afterGroup">
                            <p:stCondLst>
                              <p:cond delay="6300"/>
                            </p:stCondLst>
                            <p:childTnLst>
                              <p:par>
                                <p:cTn id="32" presetID="1" presetClass="entr" presetSubtype="0" fill="hold" grpId="0" nodeType="afterEffect">
                                  <p:stCondLst>
                                    <p:cond delay="200"/>
                                  </p:stCondLst>
                                  <p:childTnLst>
                                    <p:set>
                                      <p:cBhvr>
                                        <p:cTn id="33" dur="1" fill="hold">
                                          <p:stCondLst>
                                            <p:cond delay="499"/>
                                          </p:stCondLst>
                                        </p:cTn>
                                        <p:tgtEl>
                                          <p:spTgt spid="2098">
                                            <p:txEl>
                                              <p:pRg st="0" end="0"/>
                                            </p:txEl>
                                          </p:spTgt>
                                        </p:tgtEl>
                                        <p:attrNameLst>
                                          <p:attrName>style.visibility</p:attrName>
                                        </p:attrNameLst>
                                      </p:cBhvr>
                                      <p:to>
                                        <p:strVal val="visible"/>
                                      </p:to>
                                    </p:set>
                                  </p:childTnLst>
                                </p:cTn>
                              </p:par>
                            </p:childTnLst>
                          </p:cTn>
                        </p:par>
                        <p:par>
                          <p:cTn id="34" fill="hold" nodeType="afterGroup">
                            <p:stCondLst>
                              <p:cond delay="7000"/>
                            </p:stCondLst>
                            <p:childTnLst>
                              <p:par>
                                <p:cTn id="35" presetID="1" presetClass="entr" presetSubtype="0" fill="hold" grpId="0" nodeType="afterEffect">
                                  <p:stCondLst>
                                    <p:cond delay="200"/>
                                  </p:stCondLst>
                                  <p:childTnLst>
                                    <p:set>
                                      <p:cBhvr>
                                        <p:cTn id="36" dur="1" fill="hold">
                                          <p:stCondLst>
                                            <p:cond delay="499"/>
                                          </p:stCondLst>
                                        </p:cTn>
                                        <p:tgtEl>
                                          <p:spTgt spid="2099">
                                            <p:bg/>
                                          </p:spTgt>
                                        </p:tgtEl>
                                        <p:attrNameLst>
                                          <p:attrName>style.visibility</p:attrName>
                                        </p:attrNameLst>
                                      </p:cBhvr>
                                      <p:to>
                                        <p:strVal val="visible"/>
                                      </p:to>
                                    </p:set>
                                  </p:childTnLst>
                                </p:cTn>
                              </p:par>
                            </p:childTnLst>
                          </p:cTn>
                        </p:par>
                        <p:par>
                          <p:cTn id="37" fill="hold" nodeType="afterGroup">
                            <p:stCondLst>
                              <p:cond delay="7700"/>
                            </p:stCondLst>
                            <p:childTnLst>
                              <p:par>
                                <p:cTn id="38" presetID="1" presetClass="entr" presetSubtype="0" fill="hold" grpId="0" nodeType="afterEffect">
                                  <p:stCondLst>
                                    <p:cond delay="200"/>
                                  </p:stCondLst>
                                  <p:childTnLst>
                                    <p:set>
                                      <p:cBhvr>
                                        <p:cTn id="39" dur="1" fill="hold">
                                          <p:stCondLst>
                                            <p:cond delay="499"/>
                                          </p:stCondLst>
                                        </p:cTn>
                                        <p:tgtEl>
                                          <p:spTgt spid="2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4" grpId="0" build="p" animBg="1" autoUpdateAnimBg="0" advAuto="200"/>
      <p:bldP spid="2095" grpId="0" build="p" animBg="1" autoUpdateAnimBg="0" advAuto="200"/>
      <p:bldP spid="2096" grpId="0" build="p" animBg="1" autoUpdateAnimBg="0" advAuto="200"/>
      <p:bldP spid="2097" grpId="0" build="p" animBg="1" autoUpdateAnimBg="0" advAuto="200"/>
      <p:bldP spid="2098" grpId="0" build="p" animBg="1" autoUpdateAnimBg="0" advAuto="200"/>
      <p:bldP spid="2099" grpId="0" build="p" animBg="1" autoUpdateAnimBg="0" advAuto="2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09600" y="2746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dirty="0" smtClean="0">
                <a:solidFill>
                  <a:srgbClr val="0070C0"/>
                </a:solidFill>
                <a:latin typeface="Arial" panose="020B0604020202020204" pitchFamily="34" charset="0"/>
                <a:cs typeface="Arial" panose="020B0604020202020204" pitchFamily="34" charset="0"/>
              </a:rPr>
              <a:t>True or false?</a:t>
            </a:r>
            <a:endParaRPr lang="en-US" sz="6000" b="1" dirty="0">
              <a:solidFill>
                <a:srgbClr val="0070C0"/>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p:txBody>
          <a:bodyPr>
            <a:normAutofit/>
          </a:bodyPr>
          <a:lstStyle/>
          <a:p>
            <a:pPr marL="0" indent="0" algn="ctr">
              <a:buNone/>
            </a:pPr>
            <a:r>
              <a:rPr lang="en-US" sz="4800" b="1" dirty="0" smtClean="0">
                <a:latin typeface="Arial" panose="020B0604020202020204" pitchFamily="34" charset="0"/>
                <a:cs typeface="Arial" panose="020B0604020202020204" pitchFamily="34" charset="0"/>
              </a:rPr>
              <a:t>A 30 oz. McDonald’s </a:t>
            </a:r>
            <a:r>
              <a:rPr lang="en-US" sz="4800" b="1" u="sng" dirty="0" smtClean="0">
                <a:latin typeface="Arial" panose="020B0604020202020204" pitchFamily="34" charset="0"/>
                <a:cs typeface="Arial" panose="020B0604020202020204" pitchFamily="34" charset="0"/>
              </a:rPr>
              <a:t>sweet tea</a:t>
            </a:r>
            <a:r>
              <a:rPr lang="en-US" sz="4800" b="1" dirty="0" smtClean="0">
                <a:latin typeface="Arial" panose="020B0604020202020204" pitchFamily="34" charset="0"/>
                <a:cs typeface="Arial" panose="020B0604020202020204" pitchFamily="34" charset="0"/>
              </a:rPr>
              <a:t> has MORE sugar in it than </a:t>
            </a:r>
            <a:br>
              <a:rPr lang="en-US" sz="4800" b="1" dirty="0" smtClean="0">
                <a:latin typeface="Arial" panose="020B0604020202020204" pitchFamily="34" charset="0"/>
                <a:cs typeface="Arial" panose="020B0604020202020204" pitchFamily="34" charset="0"/>
              </a:rPr>
            </a:br>
            <a:r>
              <a:rPr lang="en-US" sz="4800" b="1" u="sng" dirty="0" smtClean="0">
                <a:latin typeface="Arial" panose="020B0604020202020204" pitchFamily="34" charset="0"/>
                <a:cs typeface="Arial" panose="020B0604020202020204" pitchFamily="34" charset="0"/>
              </a:rPr>
              <a:t>2 Snickers</a:t>
            </a:r>
            <a:r>
              <a:rPr lang="en-US" sz="4800" b="1" dirty="0" smtClean="0">
                <a:latin typeface="Arial" panose="020B0604020202020204" pitchFamily="34" charset="0"/>
                <a:cs typeface="Arial" panose="020B0604020202020204" pitchFamily="34" charset="0"/>
              </a:rPr>
              <a:t> bars</a:t>
            </a:r>
            <a:endParaRPr lang="en-US" sz="4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73" y="3034936"/>
            <a:ext cx="3110477" cy="35528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83748">
            <a:off x="6063604" y="5039639"/>
            <a:ext cx="2551061" cy="8445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83748">
            <a:off x="4180605" y="5263840"/>
            <a:ext cx="2551061" cy="84454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2097083"/>
            <a:ext cx="5784724" cy="2394876"/>
          </a:xfrm>
          <a:prstGeom prst="rect">
            <a:avLst/>
          </a:prstGeom>
        </p:spPr>
      </p:pic>
      <p:sp>
        <p:nvSpPr>
          <p:cNvPr id="8" name="TextBox 7"/>
          <p:cNvSpPr txBox="1"/>
          <p:nvPr/>
        </p:nvSpPr>
        <p:spPr>
          <a:xfrm>
            <a:off x="1624562" y="4376048"/>
            <a:ext cx="2890920"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t> </a:t>
            </a:r>
            <a:r>
              <a:rPr lang="en-US" sz="2400" b="1" dirty="0"/>
              <a:t>30 oz. sweet tea has 71 grams of </a:t>
            </a:r>
            <a:r>
              <a:rPr lang="en-US" sz="2400" b="1" dirty="0" smtClean="0"/>
              <a:t>sugar</a:t>
            </a:r>
          </a:p>
          <a:p>
            <a:pPr algn="ctr"/>
            <a:r>
              <a:rPr lang="en-US" sz="2400" b="1" dirty="0" smtClean="0"/>
              <a:t>1 </a:t>
            </a:r>
            <a:r>
              <a:rPr lang="en-US" sz="2400" b="1" dirty="0"/>
              <a:t>snickers has 27 grams of </a:t>
            </a:r>
            <a:r>
              <a:rPr lang="en-US" sz="2400" b="1" dirty="0" smtClean="0"/>
              <a:t>sugar with a total of 54 grams for the two</a:t>
            </a:r>
            <a:endParaRPr lang="en-US" sz="2400" b="1" dirty="0"/>
          </a:p>
        </p:txBody>
      </p:sp>
    </p:spTree>
    <p:extLst>
      <p:ext uri="{BB962C8B-B14F-4D97-AF65-F5344CB8AC3E}">
        <p14:creationId xmlns:p14="http://schemas.microsoft.com/office/powerpoint/2010/main" val="398788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3" y="19594"/>
            <a:ext cx="8991600" cy="1981200"/>
          </a:xfrm>
        </p:spPr>
        <p:txBody>
          <a:bodyPr>
            <a:normAutofit/>
          </a:bodyPr>
          <a:lstStyle/>
          <a:p>
            <a:pPr algn="ctr"/>
            <a:r>
              <a:rPr lang="en-US" sz="4400" b="1" dirty="0" smtClean="0">
                <a:solidFill>
                  <a:srgbClr val="0070C0"/>
                </a:solidFill>
                <a:latin typeface="Arial" panose="020B0604020202020204" pitchFamily="34" charset="0"/>
                <a:cs typeface="Arial" panose="020B0604020202020204" pitchFamily="34" charset="0"/>
              </a:rPr>
              <a:t>Name one item at each fast food restaurant that is a healthier choice.</a:t>
            </a:r>
            <a:endParaRPr lang="en-US" sz="44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53143" y="2590800"/>
            <a:ext cx="7924800" cy="2438400"/>
          </a:xfrm>
        </p:spPr>
        <p:txBody>
          <a:bodyPr>
            <a:noAutofit/>
          </a:bodyPr>
          <a:lstStyle/>
          <a:p>
            <a:pPr>
              <a:spcAft>
                <a:spcPts val="3000"/>
              </a:spcAft>
              <a:buFont typeface="+mj-lt"/>
              <a:buAutoNum type="arabicPeriod"/>
            </a:pPr>
            <a:r>
              <a:rPr lang="en-US" sz="4000" b="1" dirty="0" smtClean="0">
                <a:latin typeface="Arial" panose="020B0604020202020204" pitchFamily="34" charset="0"/>
                <a:cs typeface="Arial" panose="020B0604020202020204" pitchFamily="34" charset="0"/>
              </a:rPr>
              <a:t> Subway</a:t>
            </a:r>
          </a:p>
          <a:p>
            <a:pPr>
              <a:spcAft>
                <a:spcPts val="3000"/>
              </a:spcAft>
              <a:buFont typeface="+mj-lt"/>
              <a:buAutoNum type="arabicPeriod"/>
            </a:pPr>
            <a:r>
              <a:rPr lang="en-US" sz="4000" b="1" dirty="0" smtClean="0">
                <a:latin typeface="Arial" panose="020B0604020202020204" pitchFamily="34" charset="0"/>
                <a:cs typeface="Arial" panose="020B0604020202020204" pitchFamily="34" charset="0"/>
              </a:rPr>
              <a:t> Taco Bell</a:t>
            </a:r>
          </a:p>
          <a:p>
            <a:pPr>
              <a:spcAft>
                <a:spcPts val="3000"/>
              </a:spcAft>
              <a:buFont typeface="+mj-lt"/>
              <a:buAutoNum type="arabicPeriod"/>
            </a:pPr>
            <a:r>
              <a:rPr lang="en-US" sz="4000" b="1" dirty="0">
                <a:latin typeface="Arial" panose="020B0604020202020204" pitchFamily="34" charset="0"/>
                <a:cs typeface="Arial" panose="020B0604020202020204" pitchFamily="34" charset="0"/>
              </a:rPr>
              <a:t> </a:t>
            </a:r>
            <a:endParaRPr lang="en-US" sz="4000" b="1" dirty="0" smtClean="0">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encrypted-tbn2.gstatic.com/images?q=tbn:ANd9GcSAXZRl9rhFsuOJEafkoCjyFt4z8KjPjkRGLgS7dViixmDlUrF3-slI3po"/>
          <p:cNvPicPr>
            <a:picLocks noChangeAspect="1" noChangeArrowheads="1"/>
          </p:cNvPicPr>
          <p:nvPr/>
        </p:nvPicPr>
        <p:blipFill rotWithShape="1">
          <a:blip r:embed="rId4">
            <a:extLst>
              <a:ext uri="{28A0092B-C50C-407E-A947-70E740481C1C}">
                <a14:useLocalDpi xmlns:a14="http://schemas.microsoft.com/office/drawing/2010/main" val="0"/>
              </a:ext>
            </a:extLst>
          </a:blip>
          <a:srcRect t="17747" b="22994"/>
          <a:stretch/>
        </p:blipFill>
        <p:spPr bwMode="auto">
          <a:xfrm>
            <a:off x="1219200" y="2590799"/>
            <a:ext cx="2057400" cy="711749"/>
          </a:xfrm>
          <a:prstGeom prst="round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taco bell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351"/>
          <a:stretch/>
        </p:blipFill>
        <p:spPr bwMode="auto">
          <a:xfrm>
            <a:off x="1219201" y="3581400"/>
            <a:ext cx="2895600" cy="819753"/>
          </a:xfrm>
          <a:prstGeom prst="roundRect">
            <a:avLst/>
          </a:prstGeom>
          <a:noFill/>
          <a:extLst>
            <a:ext uri="{909E8E84-426E-40DD-AFC4-6F175D3DCCD1}">
              <a14:hiddenFill xmlns:a14="http://schemas.microsoft.com/office/drawing/2010/main">
                <a:solidFill>
                  <a:srgbClr val="FFFFFF"/>
                </a:solidFill>
              </a14:hiddenFill>
            </a:ext>
          </a:extLst>
        </p:spPr>
      </p:pic>
      <p:sp>
        <p:nvSpPr>
          <p:cNvPr id="8" name="AutoShape 12" descr="Image result for burger king logo"/>
          <p:cNvSpPr>
            <a:spLocks noChangeAspect="1" noChangeArrowheads="1"/>
          </p:cNvSpPr>
          <p:nvPr/>
        </p:nvSpPr>
        <p:spPr bwMode="auto">
          <a:xfrm>
            <a:off x="155575" y="-137160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ounded Rectangle 8"/>
          <p:cNvSpPr/>
          <p:nvPr/>
        </p:nvSpPr>
        <p:spPr>
          <a:xfrm>
            <a:off x="1314904" y="4839042"/>
            <a:ext cx="1676400" cy="138736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8" name="Picture 14" descr="Image result for burger king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4272" y="4919608"/>
            <a:ext cx="1265128" cy="126512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Image result for subway br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890741"/>
            <a:ext cx="2931478" cy="1783379"/>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Image result for taco bell sal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3772830"/>
            <a:ext cx="2390501" cy="1569763"/>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Image result for burger king smoothie"/>
          <p:cNvPicPr>
            <a:picLocks noChangeAspect="1" noChangeArrowheads="1"/>
          </p:cNvPicPr>
          <p:nvPr/>
        </p:nvPicPr>
        <p:blipFill rotWithShape="1">
          <a:blip r:embed="rId9">
            <a:extLst>
              <a:ext uri="{28A0092B-C50C-407E-A947-70E740481C1C}">
                <a14:useLocalDpi xmlns:a14="http://schemas.microsoft.com/office/drawing/2010/main" val="0"/>
              </a:ext>
            </a:extLst>
          </a:blip>
          <a:srcRect l="8299"/>
          <a:stretch/>
        </p:blipFill>
        <p:spPr bwMode="auto">
          <a:xfrm>
            <a:off x="5727445" y="5491393"/>
            <a:ext cx="2140803" cy="13186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35176" y="4546079"/>
            <a:ext cx="2486297" cy="2246769"/>
          </a:xfrm>
          <a:prstGeom prst="rect">
            <a:avLst/>
          </a:prstGeom>
          <a:noFill/>
        </p:spPr>
        <p:txBody>
          <a:bodyPr wrap="square" rtlCol="0">
            <a:spAutoFit/>
          </a:bodyPr>
          <a:lstStyle/>
          <a:p>
            <a:pPr algn="ctr"/>
            <a:r>
              <a:rPr lang="en-US" sz="2000" b="1" dirty="0" smtClean="0"/>
              <a:t>Use your best judgement in choosing foods that have less fat, are grilled, whole wheat, chicken, and have fruit or veggies</a:t>
            </a:r>
            <a:endParaRPr lang="en-US" sz="2000" b="1" dirty="0"/>
          </a:p>
        </p:txBody>
      </p:sp>
    </p:spTree>
    <p:extLst>
      <p:ext uri="{BB962C8B-B14F-4D97-AF65-F5344CB8AC3E}">
        <p14:creationId xmlns:p14="http://schemas.microsoft.com/office/powerpoint/2010/main" val="212023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284"/>
                                        </p:tgtEl>
                                        <p:attrNameLst>
                                          <p:attrName>style.visibility</p:attrName>
                                        </p:attrNameLst>
                                      </p:cBhvr>
                                      <p:to>
                                        <p:strVal val="visible"/>
                                      </p:to>
                                    </p:set>
                                    <p:anim calcmode="lin" valueType="num">
                                      <p:cBhvr>
                                        <p:cTn id="12" dur="500" fill="hold"/>
                                        <p:tgtEl>
                                          <p:spTgt spid="11284"/>
                                        </p:tgtEl>
                                        <p:attrNameLst>
                                          <p:attrName>ppt_w</p:attrName>
                                        </p:attrNameLst>
                                      </p:cBhvr>
                                      <p:tavLst>
                                        <p:tav tm="0">
                                          <p:val>
                                            <p:fltVal val="0"/>
                                          </p:val>
                                        </p:tav>
                                        <p:tav tm="100000">
                                          <p:val>
                                            <p:strVal val="#ppt_w"/>
                                          </p:val>
                                        </p:tav>
                                      </p:tavLst>
                                    </p:anim>
                                    <p:anim calcmode="lin" valueType="num">
                                      <p:cBhvr>
                                        <p:cTn id="13" dur="500" fill="hold"/>
                                        <p:tgtEl>
                                          <p:spTgt spid="11284"/>
                                        </p:tgtEl>
                                        <p:attrNameLst>
                                          <p:attrName>ppt_h</p:attrName>
                                        </p:attrNameLst>
                                      </p:cBhvr>
                                      <p:tavLst>
                                        <p:tav tm="0">
                                          <p:val>
                                            <p:fltVal val="0"/>
                                          </p:val>
                                        </p:tav>
                                        <p:tav tm="100000">
                                          <p:val>
                                            <p:strVal val="#ppt_h"/>
                                          </p:val>
                                        </p:tav>
                                      </p:tavLst>
                                    </p:anim>
                                    <p:animEffect transition="in" filter="fade">
                                      <p:cBhvr>
                                        <p:cTn id="14" dur="500"/>
                                        <p:tgtEl>
                                          <p:spTgt spid="11284"/>
                                        </p:tgtEl>
                                      </p:cBhvr>
                                    </p:animEffect>
                                  </p:childTnLst>
                                </p:cTn>
                              </p:par>
                              <p:par>
                                <p:cTn id="15" presetID="53" presetClass="entr" presetSubtype="16" fill="hold" nodeType="withEffect">
                                  <p:stCondLst>
                                    <p:cond delay="0"/>
                                  </p:stCondLst>
                                  <p:childTnLst>
                                    <p:set>
                                      <p:cBhvr>
                                        <p:cTn id="16" dur="1" fill="hold">
                                          <p:stCondLst>
                                            <p:cond delay="0"/>
                                          </p:stCondLst>
                                        </p:cTn>
                                        <p:tgtEl>
                                          <p:spTgt spid="11282"/>
                                        </p:tgtEl>
                                        <p:attrNameLst>
                                          <p:attrName>style.visibility</p:attrName>
                                        </p:attrNameLst>
                                      </p:cBhvr>
                                      <p:to>
                                        <p:strVal val="visible"/>
                                      </p:to>
                                    </p:set>
                                    <p:anim calcmode="lin" valueType="num">
                                      <p:cBhvr>
                                        <p:cTn id="17" dur="500" fill="hold"/>
                                        <p:tgtEl>
                                          <p:spTgt spid="11282"/>
                                        </p:tgtEl>
                                        <p:attrNameLst>
                                          <p:attrName>ppt_w</p:attrName>
                                        </p:attrNameLst>
                                      </p:cBhvr>
                                      <p:tavLst>
                                        <p:tav tm="0">
                                          <p:val>
                                            <p:fltVal val="0"/>
                                          </p:val>
                                        </p:tav>
                                        <p:tav tm="100000">
                                          <p:val>
                                            <p:strVal val="#ppt_w"/>
                                          </p:val>
                                        </p:tav>
                                      </p:tavLst>
                                    </p:anim>
                                    <p:anim calcmode="lin" valueType="num">
                                      <p:cBhvr>
                                        <p:cTn id="18" dur="500" fill="hold"/>
                                        <p:tgtEl>
                                          <p:spTgt spid="11282"/>
                                        </p:tgtEl>
                                        <p:attrNameLst>
                                          <p:attrName>ppt_h</p:attrName>
                                        </p:attrNameLst>
                                      </p:cBhvr>
                                      <p:tavLst>
                                        <p:tav tm="0">
                                          <p:val>
                                            <p:fltVal val="0"/>
                                          </p:val>
                                        </p:tav>
                                        <p:tav tm="100000">
                                          <p:val>
                                            <p:strVal val="#ppt_h"/>
                                          </p:val>
                                        </p:tav>
                                      </p:tavLst>
                                    </p:anim>
                                    <p:animEffect transition="in" filter="fade">
                                      <p:cBhvr>
                                        <p:cTn id="19" dur="500"/>
                                        <p:tgtEl>
                                          <p:spTgt spid="11282"/>
                                        </p:tgtEl>
                                      </p:cBhvr>
                                    </p:animEffect>
                                  </p:childTnLst>
                                </p:cTn>
                              </p:par>
                              <p:par>
                                <p:cTn id="20" presetID="53" presetClass="entr" presetSubtype="16" fill="hold" nodeType="withEffect">
                                  <p:stCondLst>
                                    <p:cond delay="0"/>
                                  </p:stCondLst>
                                  <p:childTnLst>
                                    <p:set>
                                      <p:cBhvr>
                                        <p:cTn id="21" dur="1" fill="hold">
                                          <p:stCondLst>
                                            <p:cond delay="0"/>
                                          </p:stCondLst>
                                        </p:cTn>
                                        <p:tgtEl>
                                          <p:spTgt spid="11280"/>
                                        </p:tgtEl>
                                        <p:attrNameLst>
                                          <p:attrName>style.visibility</p:attrName>
                                        </p:attrNameLst>
                                      </p:cBhvr>
                                      <p:to>
                                        <p:strVal val="visible"/>
                                      </p:to>
                                    </p:set>
                                    <p:anim calcmode="lin" valueType="num">
                                      <p:cBhvr>
                                        <p:cTn id="22" dur="500" fill="hold"/>
                                        <p:tgtEl>
                                          <p:spTgt spid="11280"/>
                                        </p:tgtEl>
                                        <p:attrNameLst>
                                          <p:attrName>ppt_w</p:attrName>
                                        </p:attrNameLst>
                                      </p:cBhvr>
                                      <p:tavLst>
                                        <p:tav tm="0">
                                          <p:val>
                                            <p:fltVal val="0"/>
                                          </p:val>
                                        </p:tav>
                                        <p:tav tm="100000">
                                          <p:val>
                                            <p:strVal val="#ppt_w"/>
                                          </p:val>
                                        </p:tav>
                                      </p:tavLst>
                                    </p:anim>
                                    <p:anim calcmode="lin" valueType="num">
                                      <p:cBhvr>
                                        <p:cTn id="23" dur="500" fill="hold"/>
                                        <p:tgtEl>
                                          <p:spTgt spid="11280"/>
                                        </p:tgtEl>
                                        <p:attrNameLst>
                                          <p:attrName>ppt_h</p:attrName>
                                        </p:attrNameLst>
                                      </p:cBhvr>
                                      <p:tavLst>
                                        <p:tav tm="0">
                                          <p:val>
                                            <p:fltVal val="0"/>
                                          </p:val>
                                        </p:tav>
                                        <p:tav tm="100000">
                                          <p:val>
                                            <p:strVal val="#ppt_h"/>
                                          </p:val>
                                        </p:tav>
                                      </p:tavLst>
                                    </p:anim>
                                    <p:animEffect transition="in" filter="fade">
                                      <p:cBhvr>
                                        <p:cTn id="24" dur="500"/>
                                        <p:tgtEl>
                                          <p:spTgt spid="1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Scroll 4"/>
          <p:cNvSpPr/>
          <p:nvPr/>
        </p:nvSpPr>
        <p:spPr>
          <a:xfrm>
            <a:off x="0" y="2971800"/>
            <a:ext cx="2758440" cy="2209800"/>
          </a:xfrm>
          <a:prstGeom prst="verticalScroll">
            <a:avLst/>
          </a:prstGeom>
          <a:solidFill>
            <a:schemeClr val="bg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983" y="2895600"/>
            <a:ext cx="2798212" cy="2579002"/>
          </a:xfrm>
        </p:spPr>
        <p:txBody>
          <a:bodyPr>
            <a:normAutofit/>
          </a:bodyPr>
          <a:lstStyle/>
          <a:p>
            <a:pPr algn="ctr"/>
            <a:r>
              <a:rPr lang="en-US" sz="2800" b="1" dirty="0" smtClean="0">
                <a:solidFill>
                  <a:srgbClr val="0070C0"/>
                </a:solidFill>
                <a:latin typeface="Arial" panose="020B0604020202020204" pitchFamily="34" charset="0"/>
                <a:cs typeface="Arial" panose="020B0604020202020204" pitchFamily="34" charset="0"/>
              </a:rPr>
              <a:t>It is important to eat balanced meals</a:t>
            </a:r>
            <a:endParaRPr lang="en-US" sz="28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2095500"/>
            <a:ext cx="7924800" cy="3962400"/>
          </a:xfrm>
        </p:spPr>
        <p:txBody>
          <a:bodyPr>
            <a:normAutofit/>
          </a:bodyPr>
          <a:lstStyle/>
          <a:p>
            <a:pPr marL="0" indent="0" algn="ctr">
              <a:buNone/>
            </a:pPr>
            <a:r>
              <a:rPr lang="en-US" sz="3600" b="1" dirty="0" smtClean="0">
                <a:latin typeface="Arial" panose="020B0604020202020204" pitchFamily="34" charset="0"/>
                <a:cs typeface="Arial" panose="020B0604020202020204" pitchFamily="34" charset="0"/>
              </a:rPr>
              <a:t>Name and place the 5 food groups from MyPlate. </a:t>
            </a:r>
            <a:endParaRPr lang="en-US" sz="3600" b="1" dirty="0">
              <a:latin typeface="Arial" panose="020B0604020202020204" pitchFamily="34" charset="0"/>
              <a:cs typeface="Arial" panose="020B0604020202020204" pitchFamily="34" charset="0"/>
            </a:endParaRPr>
          </a:p>
        </p:txBody>
      </p:sp>
      <p:pic>
        <p:nvPicPr>
          <p:cNvPr id="6" name="Picture 2" descr="C:\Users\gibsoma\AppData\Local\Microsoft\Windows\Temporary Internet Files\Content.IE5\EXCOG0RR\Arrow-Right-114[1].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3243" y="3505200"/>
            <a:ext cx="2957514" cy="270793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440" y="3116085"/>
            <a:ext cx="4053840" cy="3685309"/>
          </a:xfrm>
          <a:prstGeom prst="roundRect">
            <a:avLst/>
          </a:prstGeom>
        </p:spPr>
      </p:pic>
      <p:sp>
        <p:nvSpPr>
          <p:cNvPr id="9" name="Double Wave 8"/>
          <p:cNvSpPr/>
          <p:nvPr/>
        </p:nvSpPr>
        <p:spPr>
          <a:xfrm>
            <a:off x="1676399" y="1371600"/>
            <a:ext cx="5715001" cy="770399"/>
          </a:xfrm>
          <a:prstGeom prst="doubleWave">
            <a:avLst>
              <a:gd name="adj1" fmla="val 9641"/>
              <a:gd name="adj2" fmla="val 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p:cNvSpPr/>
          <p:nvPr/>
        </p:nvSpPr>
        <p:spPr>
          <a:xfrm>
            <a:off x="990600" y="1449169"/>
            <a:ext cx="7086600" cy="646331"/>
          </a:xfrm>
          <a:prstGeom prst="rect">
            <a:avLst/>
          </a:prstGeom>
        </p:spPr>
        <p:txBody>
          <a:bodyPr wrap="square">
            <a:spAutoFit/>
          </a:bodyPr>
          <a:lstStyle/>
          <a:p>
            <a:pPr algn="ctr"/>
            <a:r>
              <a:rPr lang="en-US" sz="3600" b="1" dirty="0">
                <a:solidFill>
                  <a:schemeClr val="accent4"/>
                </a:solidFill>
                <a:latin typeface="Arial" panose="020B0604020202020204" pitchFamily="34" charset="0"/>
                <a:cs typeface="Arial" panose="020B0604020202020204" pitchFamily="34" charset="0"/>
              </a:rPr>
              <a:t>FOR DOUBLE POINTS!!</a:t>
            </a:r>
          </a:p>
        </p:txBody>
      </p:sp>
      <p:sp>
        <p:nvSpPr>
          <p:cNvPr id="11" name="Text Box 1029"/>
          <p:cNvSpPr txBox="1">
            <a:spLocks noChangeArrowheads="1"/>
          </p:cNvSpPr>
          <p:nvPr/>
        </p:nvSpPr>
        <p:spPr bwMode="auto">
          <a:xfrm>
            <a:off x="1219200" y="262622"/>
            <a:ext cx="6324600" cy="1006475"/>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6000" b="1" dirty="0"/>
              <a:t>Daily Double!!!</a:t>
            </a:r>
            <a:endParaRPr lang="en-US" altLang="en-US" dirty="0"/>
          </a:p>
        </p:txBody>
      </p:sp>
    </p:spTree>
    <p:extLst>
      <p:ext uri="{BB962C8B-B14F-4D97-AF65-F5344CB8AC3E}">
        <p14:creationId xmlns:p14="http://schemas.microsoft.com/office/powerpoint/2010/main" val="36510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fmla="#ppt_w*sin(2.5*pi*$)">
                                          <p:val>
                                            <p:fltVal val="0"/>
                                          </p:val>
                                        </p:tav>
                                        <p:tav tm="100000">
                                          <p:val>
                                            <p:fltVal val="1"/>
                                          </p:val>
                                        </p:tav>
                                      </p:tavLst>
                                    </p:anim>
                                    <p:anim calcmode="lin" valueType="num">
                                      <p:cBhvr>
                                        <p:cTn id="8" dur="5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aily.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p:cNvSpPr/>
          <p:nvPr/>
        </p:nvSpPr>
        <p:spPr>
          <a:xfrm>
            <a:off x="777129" y="1845240"/>
            <a:ext cx="7650591" cy="887025"/>
          </a:xfrm>
          <a:prstGeom prst="doubleWav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 Box 1029"/>
          <p:cNvSpPr txBox="1">
            <a:spLocks noGrp="1" noChangeArrowheads="1"/>
          </p:cNvSpPr>
          <p:nvPr>
            <p:ph type="title"/>
          </p:nvPr>
        </p:nvSpPr>
        <p:spPr bwMode="auto">
          <a:xfrm>
            <a:off x="609600" y="401975"/>
            <a:ext cx="7924800" cy="1015663"/>
          </a:xfrm>
          <a:prstGeom prst="rect">
            <a:avLst/>
          </a:prstGeom>
          <a:solidFill>
            <a:schemeClr val="tx2"/>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6000" b="1" dirty="0">
                <a:solidFill>
                  <a:schemeClr val="bg1"/>
                </a:solidFill>
              </a:rPr>
              <a:t>Daily Double!!!</a:t>
            </a:r>
            <a:endParaRPr lang="en-US" altLang="en-US" dirty="0">
              <a:solidFill>
                <a:schemeClr val="bg1"/>
              </a:solidFill>
            </a:endParaRPr>
          </a:p>
        </p:txBody>
      </p:sp>
      <p:sp>
        <p:nvSpPr>
          <p:cNvPr id="2" name="Content Placeholder 1"/>
          <p:cNvSpPr>
            <a:spLocks noGrp="1"/>
          </p:cNvSpPr>
          <p:nvPr>
            <p:ph idx="1"/>
          </p:nvPr>
        </p:nvSpPr>
        <p:spPr>
          <a:xfrm>
            <a:off x="685800" y="1925108"/>
            <a:ext cx="7772400" cy="4206240"/>
          </a:xfrm>
        </p:spPr>
        <p:txBody>
          <a:bodyPr/>
          <a:lstStyle/>
          <a:p>
            <a:pPr marL="0" indent="0" algn="ctr">
              <a:buNone/>
            </a:pPr>
            <a:r>
              <a:rPr lang="en-US" sz="4800" b="1" dirty="0" smtClean="0">
                <a:solidFill>
                  <a:schemeClr val="accent4"/>
                </a:solidFill>
                <a:latin typeface="Arial" panose="020B0604020202020204" pitchFamily="34" charset="0"/>
                <a:cs typeface="Arial" panose="020B0604020202020204" pitchFamily="34" charset="0"/>
              </a:rPr>
              <a:t>FOR DOUBLE POINTS!!</a:t>
            </a:r>
          </a:p>
          <a:p>
            <a:pPr marL="0" indent="0" algn="ctr">
              <a:buNone/>
            </a:pPr>
            <a:r>
              <a:rPr lang="en-US" sz="4000" b="1" dirty="0" smtClean="0">
                <a:latin typeface="Arial" panose="020B0604020202020204" pitchFamily="34" charset="0"/>
                <a:cs typeface="Arial" panose="020B0604020202020204" pitchFamily="34" charset="0"/>
              </a:rPr>
              <a:t>What companies match up to these four logos:</a:t>
            </a:r>
          </a:p>
          <a:p>
            <a:pPr marL="0" indent="0">
              <a:buNone/>
            </a:pPr>
            <a:endParaRPr lang="en-US" dirty="0"/>
          </a:p>
          <a:p>
            <a:pPr marL="0" indent="0">
              <a:buNone/>
            </a:pPr>
            <a:endParaRPr lang="en-US" dirty="0"/>
          </a:p>
        </p:txBody>
      </p:sp>
      <p:pic>
        <p:nvPicPr>
          <p:cNvPr id="7" name="Picture 2" descr="C:\Users\gibsoma\AppData\Local\Microsoft\Windows\Temporary Internet Files\Content.IE5\EXCOG0RR\Arrow-Right-114[1].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gibsoma\AppData\Local\Microsoft\Windows\Temporary Internet Files\Content.IE5\B88GPK1Y\New-Panera-Bread-Logo[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392" y="385212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gibsoma\AppData\Local\Microsoft\Windows\Temporary Internet Files\Content.IE5\PEESFY01\ChipotleMexicanGrillLogo[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2502" y="4267200"/>
            <a:ext cx="2079929" cy="11125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gibsoma\AppData\Local\Microsoft\Windows\Temporary Internet Files\Content.IE5\EXCOG0RR\200px-Subway_logo_220_14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1864" y="3943183"/>
            <a:ext cx="2593200" cy="1697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8936" y="4724400"/>
            <a:ext cx="1715911" cy="493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4"/>
          <p:cNvSpPr/>
          <p:nvPr/>
        </p:nvSpPr>
        <p:spPr>
          <a:xfrm>
            <a:off x="2808742" y="4696354"/>
            <a:ext cx="1600200" cy="254212"/>
          </a:xfrm>
          <a:prstGeom prst="rect">
            <a:avLst/>
          </a:prstGeom>
          <a:solidFill>
            <a:srgbClr val="A80000"/>
          </a:solidFill>
          <a:ln>
            <a:solidFill>
              <a:srgbClr val="A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21421412">
            <a:off x="6099036" y="4230487"/>
            <a:ext cx="2418763" cy="7022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chick fil a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113" y="4299857"/>
            <a:ext cx="1533418" cy="1533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hick fil a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0038" y="5739849"/>
            <a:ext cx="1901825" cy="9340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gibsoma\AppData\Local\Microsoft\Windows\Temporary Internet Files\Content.IE5\PEESFY01\ChipotleMexicanGrillLogo[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948" y="4268752"/>
            <a:ext cx="2079929" cy="1112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C:\Users\gibsoma\AppData\Local\Microsoft\Windows\Temporary Internet Files\Content.IE5\EXCOG0RR\200px-Subway_logo_220_14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7900" y="3943183"/>
            <a:ext cx="2593200" cy="1697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gibsoma\AppData\Local\Microsoft\Windows\Temporary Internet Files\Content.IE5\B88GPK1Y\New-Panera-Bread-Logo[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49" y="385212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00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aily.wav"/>
                                        </p:tgtEl>
                                      </p:cMediaNode>
                                    </p:audio>
                                  </p:subTnLst>
                                </p:cTn>
                              </p:par>
                            </p:childTnLst>
                          </p:cTn>
                        </p:par>
                        <p:par>
                          <p:cTn id="9" fill="hold">
                            <p:stCondLst>
                              <p:cond delay="5000"/>
                            </p:stCondLst>
                            <p:childTnLst>
                              <p:par>
                                <p:cTn id="10" presetID="10" presetClass="entr" presetSubtype="0"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par>
                          <p:cTn id="13" fill="hold">
                            <p:stCondLst>
                              <p:cond delay="7000"/>
                            </p:stCondLst>
                            <p:childTnLst>
                              <p:par>
                                <p:cTn id="14" presetID="26" presetClass="emph" presetSubtype="0" fill="hold" nodeType="afterEffect">
                                  <p:stCondLst>
                                    <p:cond delay="0"/>
                                  </p:stCondLst>
                                  <p:childTnLst>
                                    <p:animEffect transition="out" filter="fade">
                                      <p:cBhvr>
                                        <p:cTn id="15" dur="500" tmFilter="0, 0; .2, .5; .8, .5; 1, 0"/>
                                        <p:tgtEl>
                                          <p:spTgt spid="2">
                                            <p:txEl>
                                              <p:pRg st="0" end="0"/>
                                            </p:txEl>
                                          </p:spTgt>
                                        </p:tgtEl>
                                      </p:cBhvr>
                                    </p:animEffect>
                                    <p:animScale>
                                      <p:cBhvr>
                                        <p:cTn id="16" dur="250" autoRev="1" fill="hold"/>
                                        <p:tgtEl>
                                          <p:spTgt spid="2">
                                            <p:txEl>
                                              <p:pRg st="0" end="0"/>
                                            </p:txEl>
                                          </p:spTgt>
                                        </p:tgtEl>
                                      </p:cBhvr>
                                      <p:by x="105000" y="105000"/>
                                    </p:animScale>
                                  </p:childTnLst>
                                </p:cTn>
                              </p:par>
                            </p:childTnLst>
                          </p:cTn>
                        </p:par>
                        <p:par>
                          <p:cTn id="17" fill="hold">
                            <p:stCondLst>
                              <p:cond delay="7500"/>
                            </p:stCondLst>
                            <p:childTnLst>
                              <p:par>
                                <p:cTn id="18" presetID="42"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par>
                          <p:cTn id="23" fill="hold">
                            <p:stCondLst>
                              <p:cond delay="8500"/>
                            </p:stCondLst>
                            <p:childTnLst>
                              <p:par>
                                <p:cTn id="24" presetID="10" presetClass="entr" presetSubtype="0" fill="hold" nodeType="afterEffect">
                                  <p:stCondLst>
                                    <p:cond delay="50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500"/>
                                        <p:tgtEl>
                                          <p:spTgt spid="1030"/>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par>
                          <p:cTn id="29" fill="hold">
                            <p:stCondLst>
                              <p:cond delay="9500"/>
                            </p:stCondLst>
                            <p:childTnLst>
                              <p:par>
                                <p:cTn id="30" presetID="10" presetClass="entr" presetSubtype="0" fill="hold" nodeType="after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500"/>
                                        <p:tgtEl>
                                          <p:spTgt spid="1032"/>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par>
                          <p:cTn id="35" fill="hold">
                            <p:stCondLst>
                              <p:cond delay="10000"/>
                            </p:stCondLst>
                            <p:childTnLst>
                              <p:par>
                                <p:cTn id="36" presetID="10" presetClass="entr" presetSubtype="0" fill="hold" nodeType="afterEffect">
                                  <p:stCondLst>
                                    <p:cond delay="0"/>
                                  </p:stCondLst>
                                  <p:childTnLst>
                                    <p:set>
                                      <p:cBhvr>
                                        <p:cTn id="37" dur="1" fill="hold">
                                          <p:stCondLst>
                                            <p:cond delay="0"/>
                                          </p:stCondLst>
                                        </p:cTn>
                                        <p:tgtEl>
                                          <p:spTgt spid="1033"/>
                                        </p:tgtEl>
                                        <p:attrNameLst>
                                          <p:attrName>style.visibility</p:attrName>
                                        </p:attrNameLst>
                                      </p:cBhvr>
                                      <p:to>
                                        <p:strVal val="visible"/>
                                      </p:to>
                                    </p:set>
                                    <p:animEffect transition="in" filter="fade">
                                      <p:cBhvr>
                                        <p:cTn id="38" dur="500"/>
                                        <p:tgtEl>
                                          <p:spTgt spid="1033"/>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28"/>
                                        </p:tgtEl>
                                        <p:attrNameLst>
                                          <p:attrName>style.visibility</p:attrName>
                                        </p:attrNameLst>
                                      </p:cBhvr>
                                      <p:to>
                                        <p:strVal val="visible"/>
                                      </p:to>
                                    </p:set>
                                    <p:animEffect transition="in" filter="fade">
                                      <p:cBhvr>
                                        <p:cTn id="60" dur="1000"/>
                                        <p:tgtEl>
                                          <p:spTgt spid="1028"/>
                                        </p:tgtEl>
                                      </p:cBhvr>
                                    </p:animEffect>
                                    <p:anim calcmode="lin" valueType="num">
                                      <p:cBhvr>
                                        <p:cTn id="61" dur="1000" fill="hold"/>
                                        <p:tgtEl>
                                          <p:spTgt spid="1028"/>
                                        </p:tgtEl>
                                        <p:attrNameLst>
                                          <p:attrName>ppt_x</p:attrName>
                                        </p:attrNameLst>
                                      </p:cBhvr>
                                      <p:tavLst>
                                        <p:tav tm="0">
                                          <p:val>
                                            <p:strVal val="#ppt_x"/>
                                          </p:val>
                                        </p:tav>
                                        <p:tav tm="100000">
                                          <p:val>
                                            <p:strVal val="#ppt_x"/>
                                          </p:val>
                                        </p:tav>
                                      </p:tavLst>
                                    </p:anim>
                                    <p:anim calcmode="lin" valueType="num">
                                      <p:cBhvr>
                                        <p:cTn id="6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3" grpId="0" animBg="1"/>
      <p:bldP spid="5"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362" y="228600"/>
            <a:ext cx="7242238" cy="1524000"/>
          </a:xfrm>
        </p:spPr>
        <p:txBody>
          <a:bodyPr>
            <a:noAutofit/>
          </a:bodyPr>
          <a:lstStyle/>
          <a:p>
            <a:pPr marL="0" indent="0" algn="ctr">
              <a:buNone/>
            </a:pPr>
            <a:r>
              <a:rPr lang="en-US" sz="5400" b="1" dirty="0" smtClean="0">
                <a:solidFill>
                  <a:srgbClr val="0070C0"/>
                </a:solidFill>
                <a:latin typeface="Arial" panose="020B0604020202020204" pitchFamily="34" charset="0"/>
                <a:cs typeface="Arial" panose="020B0604020202020204" pitchFamily="34" charset="0"/>
              </a:rPr>
              <a:t>Why is protein good for you?</a:t>
            </a:r>
            <a:endParaRPr lang="en-US" sz="5400" b="1" dirty="0">
              <a:solidFill>
                <a:srgbClr val="0070C0"/>
              </a:solidFill>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rotein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133600"/>
            <a:ext cx="3951111" cy="2133601"/>
          </a:xfrm>
          <a:prstGeom prst="round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1055" y="4508808"/>
            <a:ext cx="8001000" cy="1815882"/>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Protein provides lots of good nutrients and vitamins that build strong muscles and bones as well as hair and nails.  In addition to fiber, protein also helps you feel full longer. </a:t>
            </a:r>
          </a:p>
        </p:txBody>
      </p:sp>
    </p:spTree>
    <p:extLst>
      <p:ext uri="{BB962C8B-B14F-4D97-AF65-F5344CB8AC3E}">
        <p14:creationId xmlns:p14="http://schemas.microsoft.com/office/powerpoint/2010/main" val="154879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4953000"/>
            <a:ext cx="6629400" cy="1600200"/>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859280"/>
            <a:ext cx="7924800" cy="4343400"/>
          </a:xfrm>
        </p:spPr>
        <p:txBody>
          <a:bodyPr>
            <a:normAutofit/>
          </a:bodyPr>
          <a:lstStyle/>
          <a:p>
            <a:pPr marL="0" indent="0" algn="ctr">
              <a:buNone/>
            </a:pPr>
            <a:r>
              <a:rPr lang="en-US" sz="5400" b="1" dirty="0" smtClean="0">
                <a:solidFill>
                  <a:schemeClr val="tx2"/>
                </a:solidFill>
                <a:latin typeface="Arial" panose="020B0604020202020204" pitchFamily="34" charset="0"/>
                <a:cs typeface="Arial" panose="020B0604020202020204" pitchFamily="34" charset="0"/>
              </a:rPr>
              <a:t>Name 2 ways you can prepare your meat so it is lean and does not have a lot of fat. </a:t>
            </a:r>
            <a:endParaRPr lang="en-US" sz="5400" b="1" dirty="0">
              <a:solidFill>
                <a:schemeClr val="tx2"/>
              </a:solidFill>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hinking carto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 y="152400"/>
            <a:ext cx="1673657" cy="1676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33400" y="5105400"/>
            <a:ext cx="6934200" cy="15240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None/>
            </a:pPr>
            <a:r>
              <a:rPr lang="en-US" sz="3200" b="1" dirty="0" smtClean="0">
                <a:solidFill>
                  <a:srgbClr val="0070C0"/>
                </a:solidFill>
                <a:latin typeface="Arial" panose="020B0604020202020204" pitchFamily="34" charset="0"/>
                <a:cs typeface="Arial" panose="020B0604020202020204" pitchFamily="34" charset="0"/>
              </a:rPr>
              <a:t>1. Trim off the fat</a:t>
            </a:r>
          </a:p>
          <a:p>
            <a:pPr marL="0" indent="0">
              <a:buNone/>
            </a:pPr>
            <a:r>
              <a:rPr lang="en-US" sz="3200" b="1" dirty="0" smtClean="0">
                <a:solidFill>
                  <a:srgbClr val="0070C0"/>
                </a:solidFill>
                <a:latin typeface="Arial" panose="020B0604020202020204" pitchFamily="34" charset="0"/>
                <a:cs typeface="Arial" panose="020B0604020202020204" pitchFamily="34" charset="0"/>
              </a:rPr>
              <a:t>2.  Grilled meat instead of Fried</a:t>
            </a:r>
            <a:endParaRPr lang="en-US" sz="5400" b="1" dirty="0">
              <a:solidFill>
                <a:srgbClr val="0070C0"/>
              </a:solidFill>
              <a:latin typeface="Arial" panose="020B0604020202020204" pitchFamily="34" charset="0"/>
              <a:cs typeface="Arial" panose="020B0604020202020204" pitchFamily="34" charset="0"/>
            </a:endParaRPr>
          </a:p>
        </p:txBody>
      </p:sp>
      <p:pic>
        <p:nvPicPr>
          <p:cNvPr id="3078" name="Picture 6" descr="Image result for trim fat off me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85737"/>
            <a:ext cx="238125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grilled chicken"/>
          <p:cNvPicPr>
            <a:picLocks noChangeAspect="1" noChangeArrowheads="1"/>
          </p:cNvPicPr>
          <p:nvPr/>
        </p:nvPicPr>
        <p:blipFill rotWithShape="1">
          <a:blip r:embed="rId6">
            <a:extLst>
              <a:ext uri="{28A0092B-C50C-407E-A947-70E740481C1C}">
                <a14:useLocalDpi xmlns:a14="http://schemas.microsoft.com/office/drawing/2010/main" val="0"/>
              </a:ext>
            </a:extLst>
          </a:blip>
          <a:srcRect l="60346" t="2271" r="7427" b="20366"/>
          <a:stretch/>
        </p:blipFill>
        <p:spPr bwMode="auto">
          <a:xfrm rot="16200000">
            <a:off x="6087573" y="-271861"/>
            <a:ext cx="131225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fried chick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68" t="4185" r="3005" b="3239"/>
          <a:stretch/>
        </p:blipFill>
        <p:spPr bwMode="auto">
          <a:xfrm>
            <a:off x="7162800" y="4193358"/>
            <a:ext cx="1878094" cy="1382486"/>
          </a:xfrm>
          <a:prstGeom prst="roundRect">
            <a:avLst/>
          </a:prstGeom>
          <a:noFill/>
          <a:extLst>
            <a:ext uri="{909E8E84-426E-40DD-AFC4-6F175D3DCCD1}">
              <a14:hiddenFill xmlns:a14="http://schemas.microsoft.com/office/drawing/2010/main">
                <a:solidFill>
                  <a:srgbClr val="FFFFFF"/>
                </a:solidFill>
              </a14:hiddenFill>
            </a:ext>
          </a:extLst>
        </p:spPr>
      </p:pic>
      <p:sp>
        <p:nvSpPr>
          <p:cNvPr id="16" name="&quot;No&quot; Symbol 15"/>
          <p:cNvSpPr/>
          <p:nvPr/>
        </p:nvSpPr>
        <p:spPr>
          <a:xfrm>
            <a:off x="7179128" y="3930673"/>
            <a:ext cx="1845437" cy="1828800"/>
          </a:xfrm>
          <a:prstGeom prst="noSmoking">
            <a:avLst>
              <a:gd name="adj" fmla="val 4878"/>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4298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par>
                                <p:cTn id="8" presetID="10" presetClass="entr" presetSubtype="0"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fade">
                                      <p:cBhvr>
                                        <p:cTn id="10" dur="500"/>
                                        <p:tgtEl>
                                          <p:spTgt spid="3080"/>
                                        </p:tgtEl>
                                      </p:cBhvr>
                                    </p:animEffect>
                                  </p:childTnLst>
                                </p:cTn>
                              </p:par>
                              <p:par>
                                <p:cTn id="11" presetID="10" presetClass="entr" presetSubtype="0"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500"/>
                                        <p:tgtEl>
                                          <p:spTgt spid="30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smtClean="0">
                <a:solidFill>
                  <a:srgbClr val="0070C0"/>
                </a:solidFill>
                <a:latin typeface="Arial" panose="020B0604020202020204" pitchFamily="34" charset="0"/>
                <a:cs typeface="Arial" panose="020B0604020202020204" pitchFamily="34" charset="0"/>
              </a:rPr>
              <a:t>True or false?</a:t>
            </a:r>
            <a:endParaRPr lang="en-US" sz="54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8819" y="1981200"/>
            <a:ext cx="7924800" cy="3962400"/>
          </a:xfrm>
        </p:spPr>
        <p:txBody>
          <a:bodyPr/>
          <a:lstStyle/>
          <a:p>
            <a:pPr marL="0" indent="0" algn="ctr">
              <a:buNone/>
            </a:pPr>
            <a:r>
              <a:rPr lang="en-US" sz="4800" b="1" dirty="0" smtClean="0">
                <a:latin typeface="Arial" panose="020B0604020202020204" pitchFamily="34" charset="0"/>
                <a:cs typeface="Arial" panose="020B0604020202020204" pitchFamily="34" charset="0"/>
              </a:rPr>
              <a:t>Peanut butter and other nuts, beans, and legumes in the protein group are a good replacement for meat.</a:t>
            </a:r>
            <a:endParaRPr lang="en-US" dirty="0"/>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peanut but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66" r="14948"/>
          <a:stretch/>
        </p:blipFill>
        <p:spPr bwMode="auto">
          <a:xfrm>
            <a:off x="1905000" y="4800600"/>
            <a:ext cx="1246622" cy="1830977"/>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eans and legumes"/>
          <p:cNvPicPr>
            <a:picLocks noChangeAspect="1" noChangeArrowheads="1"/>
          </p:cNvPicPr>
          <p:nvPr/>
        </p:nvPicPr>
        <p:blipFill rotWithShape="1">
          <a:blip r:embed="rId5">
            <a:extLst>
              <a:ext uri="{28A0092B-C50C-407E-A947-70E740481C1C}">
                <a14:useLocalDpi xmlns:a14="http://schemas.microsoft.com/office/drawing/2010/main" val="0"/>
              </a:ext>
            </a:extLst>
          </a:blip>
          <a:srcRect l="4476" r="1809" b="6812"/>
          <a:stretch/>
        </p:blipFill>
        <p:spPr bwMode="auto">
          <a:xfrm>
            <a:off x="5334000" y="4994085"/>
            <a:ext cx="2209800" cy="1444005"/>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57422"/>
            <a:ext cx="6248400" cy="1971675"/>
          </a:xfrm>
          <a:prstGeom prst="rect">
            <a:avLst/>
          </a:prstGeom>
        </p:spPr>
      </p:pic>
    </p:spTree>
    <p:extLst>
      <p:ext uri="{BB962C8B-B14F-4D97-AF65-F5344CB8AC3E}">
        <p14:creationId xmlns:p14="http://schemas.microsoft.com/office/powerpoint/2010/main" val="166905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ibsoma\AppData\Local\Microsoft\Windows\Temporary Internet Files\Content.IE5\EXCOG0RR\Arrow-Right-114[1].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8600" y="1851432"/>
            <a:ext cx="7620000" cy="4286251"/>
          </a:xfrm>
        </p:spPr>
      </p:pic>
      <p:sp>
        <p:nvSpPr>
          <p:cNvPr id="8" name="TextBox 7"/>
          <p:cNvSpPr txBox="1"/>
          <p:nvPr/>
        </p:nvSpPr>
        <p:spPr>
          <a:xfrm>
            <a:off x="152400" y="6196179"/>
            <a:ext cx="7391400" cy="369332"/>
          </a:xfrm>
          <a:prstGeom prst="rect">
            <a:avLst/>
          </a:prstGeom>
          <a:noFill/>
        </p:spPr>
        <p:txBody>
          <a:bodyPr wrap="square" rtlCol="0">
            <a:spAutoFit/>
          </a:bodyPr>
          <a:lstStyle/>
          <a:p>
            <a:r>
              <a:rPr lang="en-US" b="1" dirty="0" smtClean="0"/>
              <a:t>(You can do this while sitting down or use your arms instead of your legs)</a:t>
            </a:r>
            <a:endParaRPr lang="en-US" b="1" dirty="0"/>
          </a:p>
        </p:txBody>
      </p:sp>
      <p:sp>
        <p:nvSpPr>
          <p:cNvPr id="9" name="Text Box 1029"/>
          <p:cNvSpPr txBox="1">
            <a:spLocks noGrp="1" noChangeArrowheads="1"/>
          </p:cNvSpPr>
          <p:nvPr>
            <p:ph type="title"/>
          </p:nvPr>
        </p:nvSpPr>
        <p:spPr bwMode="auto">
          <a:xfrm>
            <a:off x="685019" y="284176"/>
            <a:ext cx="7772400" cy="1508760"/>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6000" b="1" dirty="0"/>
              <a:t>Daily Double!!!</a:t>
            </a:r>
            <a:endParaRPr lang="en-US" altLang="en-US" dirty="0"/>
          </a:p>
        </p:txBody>
      </p:sp>
    </p:spTree>
    <p:extLst>
      <p:ext uri="{BB962C8B-B14F-4D97-AF65-F5344CB8AC3E}">
        <p14:creationId xmlns:p14="http://schemas.microsoft.com/office/powerpoint/2010/main" val="40325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ppt_w</p:attrName>
                                        </p:attrNameLst>
                                      </p:cBhvr>
                                      <p:tavLst>
                                        <p:tav tm="0" fmla="#ppt_w*sin(2.5*pi*$)">
                                          <p:val>
                                            <p:fltVal val="0"/>
                                          </p:val>
                                        </p:tav>
                                        <p:tav tm="100000">
                                          <p:val>
                                            <p:fltVal val="1"/>
                                          </p:val>
                                        </p:tav>
                                      </p:tavLst>
                                    </p:anim>
                                    <p:anim calcmode="lin" valueType="num">
                                      <p:cBhvr>
                                        <p:cTn id="8" dur="5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aily.wav"/>
                                        </p:tgtEl>
                                      </p:cMediaNode>
                                    </p:audio>
                                  </p:sub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Jeopardy_The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79791" y="457200"/>
            <a:ext cx="8229600" cy="1143000"/>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4400" b="1" dirty="0">
                <a:solidFill>
                  <a:srgbClr val="0070C0"/>
                </a:solidFill>
                <a:latin typeface="Arial" panose="020B0604020202020204" pitchFamily="34" charset="0"/>
                <a:ea typeface="+mn-ea"/>
                <a:cs typeface="Arial" panose="020B0604020202020204" pitchFamily="34" charset="0"/>
              </a:rPr>
              <a:t>Which one of the following has the least amount of fat?</a:t>
            </a:r>
          </a:p>
        </p:txBody>
      </p:sp>
      <p:sp>
        <p:nvSpPr>
          <p:cNvPr id="7" name="Content Placeholder 2"/>
          <p:cNvSpPr>
            <a:spLocks noGrp="1"/>
          </p:cNvSpPr>
          <p:nvPr>
            <p:ph idx="1"/>
          </p:nvPr>
        </p:nvSpPr>
        <p:spPr>
          <a:xfrm>
            <a:off x="609600" y="2362200"/>
            <a:ext cx="5867400" cy="3352800"/>
          </a:xfrm>
        </p:spPr>
        <p:txBody>
          <a:bodyPr>
            <a:noAutofit/>
          </a:bodyPr>
          <a:lstStyle/>
          <a:p>
            <a:pPr>
              <a:spcAft>
                <a:spcPts val="1200"/>
              </a:spcAft>
              <a:buFont typeface="+mj-lt"/>
              <a:buAutoNum type="arabicPeriod"/>
            </a:pPr>
            <a:r>
              <a:rPr lang="en-US" sz="3600" b="1" dirty="0" smtClean="0">
                <a:latin typeface="Arial" panose="020B0604020202020204" pitchFamily="34" charset="0"/>
                <a:cs typeface="Arial" panose="020B0604020202020204" pitchFamily="34" charset="0"/>
              </a:rPr>
              <a:t> Beef Hot </a:t>
            </a:r>
            <a:r>
              <a:rPr lang="en-US" sz="3600" b="1" dirty="0">
                <a:latin typeface="Arial" panose="020B0604020202020204" pitchFamily="34" charset="0"/>
                <a:cs typeface="Arial" panose="020B0604020202020204" pitchFamily="34" charset="0"/>
              </a:rPr>
              <a:t>D</a:t>
            </a:r>
            <a:r>
              <a:rPr lang="en-US" sz="3600" b="1" dirty="0" smtClean="0">
                <a:latin typeface="Arial" panose="020B0604020202020204" pitchFamily="34" charset="0"/>
                <a:cs typeface="Arial" panose="020B0604020202020204" pitchFamily="34" charset="0"/>
              </a:rPr>
              <a:t>og</a:t>
            </a:r>
          </a:p>
          <a:p>
            <a:pPr>
              <a:spcAft>
                <a:spcPts val="1200"/>
              </a:spcAft>
              <a:buFont typeface="+mj-lt"/>
              <a:buAutoNum type="arabicPeriod"/>
            </a:pPr>
            <a:r>
              <a:rPr lang="en-US" sz="3600" b="1" dirty="0" smtClean="0">
                <a:latin typeface="Arial" panose="020B0604020202020204" pitchFamily="34" charset="0"/>
                <a:cs typeface="Arial" panose="020B0604020202020204" pitchFamily="34" charset="0"/>
              </a:rPr>
              <a:t> Roasted Skinless   	Chicken </a:t>
            </a:r>
            <a:r>
              <a:rPr lang="en-US" sz="3600" b="1" dirty="0">
                <a:latin typeface="Arial" panose="020B0604020202020204" pitchFamily="34" charset="0"/>
                <a:cs typeface="Arial" panose="020B0604020202020204" pitchFamily="34" charset="0"/>
              </a:rPr>
              <a:t>B</a:t>
            </a:r>
            <a:r>
              <a:rPr lang="en-US" sz="3600" b="1" dirty="0" smtClean="0">
                <a:latin typeface="Arial" panose="020B0604020202020204" pitchFamily="34" charset="0"/>
                <a:cs typeface="Arial" panose="020B0604020202020204" pitchFamily="34" charset="0"/>
              </a:rPr>
              <a:t>reast</a:t>
            </a:r>
          </a:p>
          <a:p>
            <a:pPr>
              <a:spcAft>
                <a:spcPts val="1200"/>
              </a:spcAft>
              <a:buFont typeface="+mj-lt"/>
              <a:buAutoNum type="arabicPeriod"/>
            </a:pPr>
            <a:r>
              <a:rPr lang="en-US" sz="3600" b="1" dirty="0" smtClean="0">
                <a:latin typeface="Arial" panose="020B0604020202020204" pitchFamily="34" charset="0"/>
                <a:cs typeface="Arial" panose="020B0604020202020204" pitchFamily="34" charset="0"/>
              </a:rPr>
              <a:t> Sausage</a:t>
            </a:r>
          </a:p>
          <a:p>
            <a:pPr>
              <a:spcAft>
                <a:spcPts val="1200"/>
              </a:spcAft>
              <a:buFont typeface="+mj-lt"/>
              <a:buAutoNum type="arabicPeriod"/>
            </a:pPr>
            <a:r>
              <a:rPr lang="en-US" sz="3600" b="1" dirty="0" smtClean="0">
                <a:latin typeface="Arial" panose="020B0604020202020204" pitchFamily="34" charset="0"/>
                <a:cs typeface="Arial" panose="020B0604020202020204" pitchFamily="34" charset="0"/>
              </a:rPr>
              <a:t> Hamburger</a:t>
            </a:r>
            <a:endParaRPr lang="en-US" sz="3600" b="1" dirty="0">
              <a:latin typeface="Arial" panose="020B0604020202020204" pitchFamily="34" charset="0"/>
              <a:cs typeface="Arial" panose="020B0604020202020204" pitchFamily="34" charset="0"/>
            </a:endParaRPr>
          </a:p>
        </p:txBody>
      </p:sp>
      <p:pic>
        <p:nvPicPr>
          <p:cNvPr id="5122" name="Picture 2" descr="Image result for hot d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1086"/>
            <a:ext cx="19304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roasted skinless chicken breast"/>
          <p:cNvPicPr>
            <a:picLocks noChangeAspect="1" noChangeArrowheads="1"/>
          </p:cNvPicPr>
          <p:nvPr/>
        </p:nvPicPr>
        <p:blipFill rotWithShape="1">
          <a:blip r:embed="rId5">
            <a:extLst>
              <a:ext uri="{28A0092B-C50C-407E-A947-70E740481C1C}">
                <a14:useLocalDpi xmlns:a14="http://schemas.microsoft.com/office/drawing/2010/main" val="0"/>
              </a:ext>
            </a:extLst>
          </a:blip>
          <a:srcRect l="3686" t="5429"/>
          <a:stretch/>
        </p:blipFill>
        <p:spPr bwMode="auto">
          <a:xfrm>
            <a:off x="6210243" y="3200400"/>
            <a:ext cx="2631545" cy="1605071"/>
          </a:xfrm>
          <a:prstGeom prst="ellipse">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saus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26" t="12576" r="4943"/>
          <a:stretch/>
        </p:blipFill>
        <p:spPr bwMode="auto">
          <a:xfrm>
            <a:off x="3770951" y="4396866"/>
            <a:ext cx="2234698" cy="1434737"/>
          </a:xfrm>
          <a:prstGeom prst="flowChartMerge">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hamburg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4350" y="5023372"/>
            <a:ext cx="2740025" cy="1828967"/>
          </a:xfrm>
          <a:prstGeom prst="rect">
            <a:avLst/>
          </a:prstGeom>
          <a:noFill/>
          <a:extLst>
            <a:ext uri="{909E8E84-426E-40DD-AFC4-6F175D3DCCD1}">
              <a14:hiddenFill xmlns:a14="http://schemas.microsoft.com/office/drawing/2010/main">
                <a:solidFill>
                  <a:srgbClr val="FFFFFF"/>
                </a:solidFill>
              </a14:hiddenFill>
            </a:ext>
          </a:extLst>
        </p:spPr>
      </p:pic>
      <p:sp>
        <p:nvSpPr>
          <p:cNvPr id="12" name="8-Point Star 11"/>
          <p:cNvSpPr/>
          <p:nvPr/>
        </p:nvSpPr>
        <p:spPr>
          <a:xfrm>
            <a:off x="323334" y="2895600"/>
            <a:ext cx="854500" cy="1013491"/>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nut 3"/>
          <p:cNvSpPr/>
          <p:nvPr/>
        </p:nvSpPr>
        <p:spPr>
          <a:xfrm>
            <a:off x="6033952" y="2850523"/>
            <a:ext cx="2823963" cy="2275565"/>
          </a:xfrm>
          <a:prstGeom prst="donut">
            <a:avLst>
              <a:gd name="adj" fmla="val 7900"/>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0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solidFill>
                  <a:srgbClr val="0070C0"/>
                </a:solidFill>
                <a:latin typeface="Arial" panose="020B0604020202020204" pitchFamily="34" charset="0"/>
                <a:cs typeface="Arial" panose="020B0604020202020204" pitchFamily="34" charset="0"/>
              </a:rPr>
              <a:t>Which one is false?</a:t>
            </a:r>
            <a:endParaRPr lang="en-US" sz="48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buNone/>
            </a:pPr>
            <a:r>
              <a:rPr lang="en-US" sz="3600" b="1" dirty="0" smtClean="0">
                <a:latin typeface="Arial" panose="020B0604020202020204" pitchFamily="34" charset="0"/>
                <a:cs typeface="Arial" panose="020B0604020202020204" pitchFamily="34" charset="0"/>
              </a:rPr>
              <a:t>Benefits of stretching your muscles include:</a:t>
            </a:r>
          </a:p>
          <a:p>
            <a:pPr>
              <a:buFont typeface="+mj-lt"/>
              <a:buAutoNum type="arabicPeriod"/>
            </a:pPr>
            <a:r>
              <a:rPr lang="en-US" sz="3600" b="1" dirty="0" smtClean="0">
                <a:latin typeface="Arial" panose="020B0604020202020204" pitchFamily="34" charset="0"/>
                <a:cs typeface="Arial" panose="020B0604020202020204" pitchFamily="34" charset="0"/>
              </a:rPr>
              <a:t> Better </a:t>
            </a:r>
            <a:r>
              <a:rPr lang="en-US" sz="3600" b="1" dirty="0">
                <a:latin typeface="Arial" panose="020B0604020202020204" pitchFamily="34" charset="0"/>
                <a:cs typeface="Arial" panose="020B0604020202020204" pitchFamily="34" charset="0"/>
              </a:rPr>
              <a:t>F</a:t>
            </a:r>
            <a:r>
              <a:rPr lang="en-US" sz="3600" b="1" dirty="0" smtClean="0">
                <a:latin typeface="Arial" panose="020B0604020202020204" pitchFamily="34" charset="0"/>
                <a:cs typeface="Arial" panose="020B0604020202020204" pitchFamily="34" charset="0"/>
              </a:rPr>
              <a:t>lexibility</a:t>
            </a:r>
          </a:p>
          <a:p>
            <a:pPr>
              <a:buFont typeface="+mj-lt"/>
              <a:buAutoNum type="arabicPeriod"/>
            </a:pPr>
            <a:r>
              <a:rPr lang="en-US" sz="3600" b="1" dirty="0" smtClean="0">
                <a:latin typeface="Arial" panose="020B0604020202020204" pitchFamily="34" charset="0"/>
                <a:cs typeface="Arial" panose="020B0604020202020204" pitchFamily="34" charset="0"/>
              </a:rPr>
              <a:t> You will be taller</a:t>
            </a:r>
          </a:p>
          <a:p>
            <a:pPr>
              <a:buFont typeface="+mj-lt"/>
              <a:buAutoNum type="arabicPeriod"/>
            </a:pPr>
            <a:r>
              <a:rPr lang="en-US" sz="3600" b="1" dirty="0" smtClean="0">
                <a:latin typeface="Arial" panose="020B0604020202020204" pitchFamily="34" charset="0"/>
                <a:cs typeface="Arial" panose="020B0604020202020204" pitchFamily="34" charset="0"/>
              </a:rPr>
              <a:t> Better Balance</a:t>
            </a:r>
          </a:p>
          <a:p>
            <a:pPr>
              <a:buFont typeface="+mj-lt"/>
              <a:buAutoNum type="arabicPeriod"/>
            </a:pPr>
            <a:r>
              <a:rPr lang="en-US" sz="3600" b="1" dirty="0" smtClean="0">
                <a:latin typeface="Arial" panose="020B0604020202020204" pitchFamily="34" charset="0"/>
                <a:cs typeface="Arial" panose="020B0604020202020204" pitchFamily="34" charset="0"/>
              </a:rPr>
              <a:t> You can prevent injury</a:t>
            </a:r>
            <a:endParaRPr lang="en-US" sz="3600" b="1" dirty="0">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stretching"/>
          <p:cNvPicPr>
            <a:picLocks noChangeAspect="1" noChangeArrowheads="1"/>
          </p:cNvPicPr>
          <p:nvPr/>
        </p:nvPicPr>
        <p:blipFill rotWithShape="1">
          <a:blip r:embed="rId4">
            <a:extLst>
              <a:ext uri="{28A0092B-C50C-407E-A947-70E740481C1C}">
                <a14:useLocalDpi xmlns:a14="http://schemas.microsoft.com/office/drawing/2010/main" val="0"/>
              </a:ext>
            </a:extLst>
          </a:blip>
          <a:srcRect l="3686" t="-295" r="4079" b="-1"/>
          <a:stretch/>
        </p:blipFill>
        <p:spPr bwMode="auto">
          <a:xfrm>
            <a:off x="5715000" y="2895600"/>
            <a:ext cx="2982488" cy="2151906"/>
          </a:xfrm>
          <a:prstGeom prst="round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stCxn id="3" idx="1"/>
          </p:cNvCxnSpPr>
          <p:nvPr/>
        </p:nvCxnSpPr>
        <p:spPr>
          <a:xfrm>
            <a:off x="685019" y="4114800"/>
            <a:ext cx="434418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80774">
            <a:off x="205320" y="3847623"/>
            <a:ext cx="1295400" cy="534353"/>
          </a:xfrm>
          <a:prstGeom prst="rect">
            <a:avLst/>
          </a:prstGeom>
        </p:spPr>
      </p:pic>
    </p:spTree>
    <p:extLst>
      <p:ext uri="{BB962C8B-B14F-4D97-AF65-F5344CB8AC3E}">
        <p14:creationId xmlns:p14="http://schemas.microsoft.com/office/powerpoint/2010/main" val="337666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Rectangle 1026"/>
          <p:cNvSpPr>
            <a:spLocks noGrp="1" noChangeArrowheads="1"/>
          </p:cNvSpPr>
          <p:nvPr>
            <p:ph type="title"/>
          </p:nvPr>
        </p:nvSpPr>
        <p:spPr>
          <a:xfrm>
            <a:off x="914400" y="1828800"/>
            <a:ext cx="7467600" cy="1143000"/>
          </a:xfrm>
        </p:spPr>
        <p:txBody>
          <a:bodyPr>
            <a:normAutofit fontScale="90000"/>
          </a:bodyPr>
          <a:lstStyle/>
          <a:p>
            <a:r>
              <a:rPr lang="en-US" altLang="en-US" sz="4800" b="1" dirty="0" smtClean="0">
                <a:solidFill>
                  <a:schemeClr val="bg2">
                    <a:lumMod val="75000"/>
                  </a:schemeClr>
                </a:solidFill>
              </a:rPr>
              <a:t>Daily Double Graphic and Sound Effect!</a:t>
            </a:r>
          </a:p>
        </p:txBody>
      </p:sp>
      <p:sp>
        <p:nvSpPr>
          <p:cNvPr id="5124" name="Rectangle 1027"/>
          <p:cNvSpPr>
            <a:spLocks noGrp="1" noChangeArrowheads="1"/>
          </p:cNvSpPr>
          <p:nvPr>
            <p:ph type="body" sz="half" idx="1"/>
          </p:nvPr>
        </p:nvSpPr>
        <p:spPr>
          <a:xfrm>
            <a:off x="457200" y="3200400"/>
            <a:ext cx="8382000" cy="3276600"/>
          </a:xfrm>
        </p:spPr>
        <p:txBody>
          <a:bodyPr>
            <a:normAutofit/>
          </a:bodyPr>
          <a:lstStyle/>
          <a:p>
            <a:r>
              <a:rPr lang="en-US" altLang="en-US" sz="2200" b="1" i="1" dirty="0" smtClean="0"/>
              <a:t>DO NOT DELETE THIS SLIDE!</a:t>
            </a:r>
            <a:r>
              <a:rPr lang="en-US" altLang="en-US" sz="2200" b="1" dirty="0" smtClean="0"/>
              <a:t>  Deleting it may cause the game links to work improperly.  This slide is hidden during the game, and WILL not appear.</a:t>
            </a:r>
          </a:p>
          <a:p>
            <a:r>
              <a:rPr lang="en-US" altLang="en-US" sz="2200" b="1" dirty="0" smtClean="0"/>
              <a:t>In slide view mode, copy the above (red) graphic (click once to select; right click the </a:t>
            </a:r>
            <a:r>
              <a:rPr lang="en-US" altLang="en-US" sz="2200" b="1" i="1" u="sng" dirty="0" smtClean="0"/>
              <a:t>border</a:t>
            </a:r>
            <a:r>
              <a:rPr lang="en-US" altLang="en-US" sz="2200" b="1" dirty="0" smtClean="0"/>
              <a:t> and choose “copy”).</a:t>
            </a:r>
          </a:p>
          <a:p>
            <a:r>
              <a:rPr lang="en-US" altLang="en-US" sz="2200" b="1" dirty="0" smtClean="0"/>
              <a:t>Locate the answer slide which you want to be the daily double</a:t>
            </a:r>
          </a:p>
          <a:p>
            <a:r>
              <a:rPr lang="en-US" altLang="en-US" sz="2200" b="1" dirty="0" smtClean="0"/>
              <a:t>Right-click and choose “paste”.  If necessary, reposition the graphic so that it does not cover the answer text.</a:t>
            </a:r>
          </a:p>
        </p:txBody>
      </p:sp>
      <p:sp>
        <p:nvSpPr>
          <p:cNvPr id="5" name="Date Placeholder 4"/>
          <p:cNvSpPr>
            <a:spLocks noGrp="1"/>
          </p:cNvSpPr>
          <p:nvPr>
            <p:ph type="dt" sz="half" idx="10"/>
          </p:nvPr>
        </p:nvSpPr>
        <p:spPr/>
        <p:txBody>
          <a:bodyPr/>
          <a:lstStyle/>
          <a:p>
            <a:pPr>
              <a:defRPr/>
            </a:pPr>
            <a:r>
              <a:rPr lang="en-US" dirty="0">
                <a:solidFill>
                  <a:schemeClr val="tx1"/>
                </a:solidFill>
              </a:rPr>
              <a:t>Template by</a:t>
            </a:r>
          </a:p>
          <a:p>
            <a:pPr>
              <a:defRPr/>
            </a:pPr>
            <a:r>
              <a:rPr lang="en-US" dirty="0">
                <a:solidFill>
                  <a:schemeClr val="tx1"/>
                </a:solidFill>
              </a:rPr>
              <a:t>Bill Arcuri, WCSD</a:t>
            </a:r>
          </a:p>
        </p:txBody>
      </p:sp>
      <p:sp>
        <p:nvSpPr>
          <p:cNvPr id="34821" name="Text Box 1029"/>
          <p:cNvSpPr txBox="1">
            <a:spLocks noChangeArrowheads="1"/>
          </p:cNvSpPr>
          <p:nvPr/>
        </p:nvSpPr>
        <p:spPr bwMode="auto">
          <a:xfrm>
            <a:off x="1524000" y="609600"/>
            <a:ext cx="6324600" cy="1006475"/>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6000" b="1" dirty="0"/>
              <a:t>Daily Double!!!</a:t>
            </a:r>
            <a:endParaRPr lang="en-US" altLang="en-US" dirty="0"/>
          </a:p>
        </p:txBody>
      </p:sp>
    </p:spTree>
    <p:extLst>
      <p:ext uri="{BB962C8B-B14F-4D97-AF65-F5344CB8AC3E}">
        <p14:creationId xmlns:p14="http://schemas.microsoft.com/office/powerpoint/2010/main" val="30346530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5000" fill="hold"/>
                                        <p:tgtEl>
                                          <p:spTgt spid="34821"/>
                                        </p:tgtEl>
                                        <p:attrNameLst>
                                          <p:attrName>ppt_w</p:attrName>
                                        </p:attrNameLst>
                                      </p:cBhvr>
                                      <p:tavLst>
                                        <p:tav tm="0" fmla="#ppt_w*sin(2.5*pi*$)">
                                          <p:val>
                                            <p:fltVal val="0"/>
                                          </p:val>
                                        </p:tav>
                                        <p:tav tm="100000">
                                          <p:val>
                                            <p:fltVal val="1"/>
                                          </p:val>
                                        </p:tav>
                                      </p:tavLst>
                                    </p:anim>
                                    <p:anim calcmode="lin" valueType="num">
                                      <p:cBhvr>
                                        <p:cTn id="8" dur="5000" fill="hold"/>
                                        <p:tgtEl>
                                          <p:spTgt spid="348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ail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Image result for wheelchair danci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2"/>
          <a:stretch/>
        </p:blipFill>
        <p:spPr bwMode="auto">
          <a:xfrm>
            <a:off x="6373759" y="3763599"/>
            <a:ext cx="1412473" cy="1504951"/>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962" y="381000"/>
            <a:ext cx="8991600" cy="1143000"/>
          </a:xfrm>
        </p:spPr>
        <p:txBody>
          <a:bodyPr>
            <a:normAutofit/>
          </a:bodyPr>
          <a:lstStyle/>
          <a:p>
            <a:pPr algn="ctr"/>
            <a:r>
              <a:rPr lang="en-US" sz="3800" b="1" dirty="0" smtClean="0">
                <a:solidFill>
                  <a:srgbClr val="0070C0"/>
                </a:solidFill>
                <a:latin typeface="Arial" panose="020B0604020202020204" pitchFamily="34" charset="0"/>
                <a:cs typeface="Arial" panose="020B0604020202020204" pitchFamily="34" charset="0"/>
              </a:rPr>
              <a:t>Which of the following is </a:t>
            </a:r>
            <a:r>
              <a:rPr lang="en-US" sz="3800" b="1" u="sng" dirty="0" smtClean="0">
                <a:solidFill>
                  <a:srgbClr val="0070C0"/>
                </a:solidFill>
                <a:latin typeface="Arial" panose="020B0604020202020204" pitchFamily="34" charset="0"/>
                <a:cs typeface="Arial" panose="020B0604020202020204" pitchFamily="34" charset="0"/>
              </a:rPr>
              <a:t>not </a:t>
            </a:r>
            <a:r>
              <a:rPr lang="en-US" sz="3800" b="1" dirty="0" smtClean="0">
                <a:solidFill>
                  <a:srgbClr val="0070C0"/>
                </a:solidFill>
                <a:latin typeface="Arial" panose="020B0604020202020204" pitchFamily="34" charset="0"/>
                <a:cs typeface="Arial" panose="020B0604020202020204" pitchFamily="34" charset="0"/>
              </a:rPr>
              <a:t>Being “physically active”?</a:t>
            </a:r>
            <a:endParaRPr lang="en-US" sz="38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6362" y="2209890"/>
            <a:ext cx="7924800" cy="4114800"/>
          </a:xfrm>
        </p:spPr>
        <p:txBody>
          <a:bodyPr>
            <a:noAutofit/>
          </a:bodyPr>
          <a:lstStyle/>
          <a:p>
            <a:pPr>
              <a:buFont typeface="+mj-lt"/>
              <a:buAutoNum type="arabicPeriod"/>
            </a:pPr>
            <a:r>
              <a:rPr lang="en-US" sz="3600" b="1" dirty="0" smtClean="0">
                <a:latin typeface="Arial" panose="020B0604020202020204" pitchFamily="34" charset="0"/>
                <a:cs typeface="Arial" panose="020B0604020202020204" pitchFamily="34" charset="0"/>
              </a:rPr>
              <a:t> Working in the garden</a:t>
            </a:r>
          </a:p>
          <a:p>
            <a:pPr>
              <a:buFont typeface="+mj-lt"/>
              <a:buAutoNum type="arabicPeriod"/>
            </a:pPr>
            <a:r>
              <a:rPr lang="en-US" sz="3600" b="1" dirty="0" smtClean="0">
                <a:latin typeface="Arial" panose="020B0604020202020204" pitchFamily="34" charset="0"/>
                <a:cs typeface="Arial" panose="020B0604020202020204" pitchFamily="34" charset="0"/>
              </a:rPr>
              <a:t> Walking the dog</a:t>
            </a:r>
          </a:p>
          <a:p>
            <a:pPr>
              <a:buFont typeface="+mj-lt"/>
              <a:buAutoNum type="arabicPeriod"/>
            </a:pPr>
            <a:r>
              <a:rPr lang="en-US" sz="3600" b="1" dirty="0" smtClean="0">
                <a:latin typeface="Arial" panose="020B0604020202020204" pitchFamily="34" charset="0"/>
                <a:cs typeface="Arial" panose="020B0604020202020204" pitchFamily="34" charset="0"/>
              </a:rPr>
              <a:t> Playing Wii</a:t>
            </a:r>
          </a:p>
          <a:p>
            <a:pPr>
              <a:buFont typeface="+mj-lt"/>
              <a:buAutoNum type="arabicPeriod"/>
            </a:pPr>
            <a:r>
              <a:rPr lang="en-US" sz="3600" b="1" dirty="0" smtClean="0">
                <a:latin typeface="Arial" panose="020B0604020202020204" pitchFamily="34" charset="0"/>
                <a:cs typeface="Arial" panose="020B0604020202020204" pitchFamily="34" charset="0"/>
              </a:rPr>
              <a:t> Dancing</a:t>
            </a:r>
          </a:p>
          <a:p>
            <a:pPr>
              <a:buFont typeface="+mj-lt"/>
              <a:buAutoNum type="arabicPeriod"/>
            </a:pPr>
            <a:r>
              <a:rPr lang="en-US" sz="3600" b="1" dirty="0" smtClean="0">
                <a:latin typeface="Arial" panose="020B0604020202020204" pitchFamily="34" charset="0"/>
                <a:cs typeface="Arial" panose="020B0604020202020204" pitchFamily="34" charset="0"/>
              </a:rPr>
              <a:t> Cleaning the house</a:t>
            </a:r>
          </a:p>
          <a:p>
            <a:pPr>
              <a:buFont typeface="+mj-lt"/>
              <a:buAutoNum type="arabicPeriod"/>
            </a:pPr>
            <a:r>
              <a:rPr lang="en-US" sz="3600" b="1" dirty="0" smtClean="0">
                <a:latin typeface="Arial" panose="020B0604020202020204" pitchFamily="34" charset="0"/>
                <a:cs typeface="Arial" panose="020B0604020202020204" pitchFamily="34" charset="0"/>
              </a:rPr>
              <a:t> Playing chess</a:t>
            </a:r>
            <a:endParaRPr lang="en-US" sz="3600" b="1" dirty="0">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garden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23" r="2126" b="1010"/>
          <a:stretch/>
        </p:blipFill>
        <p:spPr bwMode="auto">
          <a:xfrm>
            <a:off x="6172200" y="1646080"/>
            <a:ext cx="1622689" cy="1752600"/>
          </a:xfrm>
          <a:prstGeom prst="round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88" r="7151"/>
          <a:stretch/>
        </p:blipFill>
        <p:spPr bwMode="auto">
          <a:xfrm>
            <a:off x="7202040" y="2950616"/>
            <a:ext cx="1762324" cy="1401849"/>
          </a:xfrm>
          <a:prstGeom prst="ellipse">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playing wi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092" y="3147746"/>
            <a:ext cx="1713849" cy="1365367"/>
          </a:xfrm>
          <a:prstGeom prst="round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house cleaning"/>
          <p:cNvPicPr>
            <a:picLocks noChangeAspect="1" noChangeArrowheads="1"/>
          </p:cNvPicPr>
          <p:nvPr/>
        </p:nvPicPr>
        <p:blipFill rotWithShape="1">
          <a:blip r:embed="rId8">
            <a:extLst>
              <a:ext uri="{28A0092B-C50C-407E-A947-70E740481C1C}">
                <a14:useLocalDpi xmlns:a14="http://schemas.microsoft.com/office/drawing/2010/main" val="0"/>
              </a:ext>
            </a:extLst>
          </a:blip>
          <a:srcRect l="14856" t="6000" r="7241" b="4000"/>
          <a:stretch/>
        </p:blipFill>
        <p:spPr bwMode="auto">
          <a:xfrm>
            <a:off x="6781800" y="5200967"/>
            <a:ext cx="924560" cy="1600200"/>
          </a:xfrm>
          <a:prstGeom prst="round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man playing ches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802" t="28287" r="7092"/>
          <a:stretch/>
        </p:blipFill>
        <p:spPr bwMode="auto">
          <a:xfrm>
            <a:off x="5179436" y="5450969"/>
            <a:ext cx="1602364" cy="1350198"/>
          </a:xfrm>
          <a:prstGeom prst="roundRect">
            <a:avLst>
              <a:gd name="adj" fmla="val 23550"/>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18911" y="5867400"/>
            <a:ext cx="434418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Multiply 3"/>
          <p:cNvSpPr/>
          <p:nvPr/>
        </p:nvSpPr>
        <p:spPr>
          <a:xfrm>
            <a:off x="4730372" y="5203144"/>
            <a:ext cx="2453251" cy="1860376"/>
          </a:xfrm>
          <a:prstGeom prst="mathMultiply">
            <a:avLst>
              <a:gd name="adj1" fmla="val 479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60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11518" y="4495800"/>
            <a:ext cx="4908482" cy="1828890"/>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sz="6000" b="1" dirty="0" smtClean="0">
                <a:solidFill>
                  <a:srgbClr val="0070C0"/>
                </a:solidFill>
                <a:latin typeface="Arial" panose="020B0604020202020204" pitchFamily="34" charset="0"/>
                <a:cs typeface="Arial" panose="020B0604020202020204" pitchFamily="34" charset="0"/>
              </a:rPr>
              <a:t>True or false?</a:t>
            </a:r>
            <a:endParaRPr lang="en-US" sz="60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905000"/>
            <a:ext cx="7696200" cy="3810000"/>
          </a:xfrm>
        </p:spPr>
        <p:txBody>
          <a:bodyPr>
            <a:normAutofit/>
          </a:bodyPr>
          <a:lstStyle/>
          <a:p>
            <a:pPr marL="0" indent="0" algn="ctr">
              <a:buNone/>
            </a:pPr>
            <a:r>
              <a:rPr lang="en-US" sz="4400" b="1" dirty="0" smtClean="0">
                <a:latin typeface="Arial" panose="020B0604020202020204" pitchFamily="34" charset="0"/>
                <a:cs typeface="Arial" panose="020B0604020202020204" pitchFamily="34" charset="0"/>
              </a:rPr>
              <a:t>If you are happy with your weight, you do not need to exercise or worry about what you eat. </a:t>
            </a:r>
            <a:endParaRPr lang="en-US" sz="4400" b="1" dirty="0">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happy eating ju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978949"/>
            <a:ext cx="2101918" cy="234574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41658" y="4671581"/>
            <a:ext cx="4778341" cy="1477328"/>
          </a:xfrm>
          <a:prstGeom prst="rect">
            <a:avLst/>
          </a:prstGeom>
          <a:noFill/>
        </p:spPr>
        <p:txBody>
          <a:bodyPr wrap="square" rtlCol="0">
            <a:spAutoFit/>
          </a:bodyPr>
          <a:lstStyle/>
          <a:p>
            <a:r>
              <a:rPr lang="en-US" b="1" dirty="0" smtClean="0">
                <a:solidFill>
                  <a:srgbClr val="0070C0"/>
                </a:solidFill>
              </a:rPr>
              <a:t>Eating healthy and exercising are both an important part of being the best and most healthy person you can be. Even if you are not trying to lose weight you should still focus on good nutrition and staying physically active.</a:t>
            </a:r>
            <a:endParaRPr lang="en-US" b="1" dirty="0">
              <a:solidFill>
                <a:srgbClr val="0070C0"/>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1" y="114052"/>
            <a:ext cx="6857999" cy="1728788"/>
          </a:xfrm>
          <a:prstGeom prst="rect">
            <a:avLst/>
          </a:prstGeom>
        </p:spPr>
      </p:pic>
    </p:spTree>
    <p:extLst>
      <p:ext uri="{BB962C8B-B14F-4D97-AF65-F5344CB8AC3E}">
        <p14:creationId xmlns:p14="http://schemas.microsoft.com/office/powerpoint/2010/main" val="406621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p:cNvSpPr/>
          <p:nvPr/>
        </p:nvSpPr>
        <p:spPr>
          <a:xfrm>
            <a:off x="1828800" y="1828800"/>
            <a:ext cx="5257800" cy="609600"/>
          </a:xfrm>
          <a:prstGeom prst="doubleWav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ounded Rectangle 3"/>
          <p:cNvSpPr/>
          <p:nvPr/>
        </p:nvSpPr>
        <p:spPr>
          <a:xfrm>
            <a:off x="61993" y="5106919"/>
            <a:ext cx="7745269" cy="1706556"/>
          </a:xfrm>
          <a:prstGeom prst="roundRect">
            <a:avLst/>
          </a:prstGeom>
          <a:solidFill>
            <a:schemeClr val="bg1">
              <a:lumMod val="10000"/>
              <a:lumOff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3124200"/>
            <a:ext cx="8458200" cy="1777334"/>
          </a:xfrm>
        </p:spPr>
        <p:txBody>
          <a:bodyPr>
            <a:noAutofit/>
          </a:bodyPr>
          <a:lstStyle/>
          <a:p>
            <a:pPr algn="ctr">
              <a:spcBef>
                <a:spcPts val="1200"/>
              </a:spcBef>
              <a:spcAft>
                <a:spcPts val="1200"/>
              </a:spcAft>
            </a:pPr>
            <a:r>
              <a:rPr lang="en-US" sz="3600" b="1" dirty="0" smtClean="0">
                <a:solidFill>
                  <a:schemeClr val="tx1"/>
                </a:solidFill>
                <a:latin typeface="Arial" panose="020B0604020202020204" pitchFamily="34" charset="0"/>
                <a:cs typeface="Arial" panose="020B0604020202020204" pitchFamily="34" charset="0"/>
              </a:rPr>
              <a:t>Explain how being physically active affects your:</a:t>
            </a:r>
            <a:br>
              <a:rPr lang="en-US" sz="3600" b="1" dirty="0" smtClean="0">
                <a:solidFill>
                  <a:schemeClr val="tx1"/>
                </a:solidFill>
                <a:latin typeface="Arial" panose="020B0604020202020204" pitchFamily="34" charset="0"/>
                <a:cs typeface="Arial" panose="020B0604020202020204" pitchFamily="34" charset="0"/>
              </a:rPr>
            </a:br>
            <a:r>
              <a:rPr lang="en-US" sz="3600" b="1" dirty="0" smtClean="0">
                <a:solidFill>
                  <a:schemeClr val="tx1"/>
                </a:solidFill>
                <a:latin typeface="Arial" panose="020B0604020202020204" pitchFamily="34" charset="0"/>
                <a:cs typeface="Arial" panose="020B0604020202020204" pitchFamily="34" charset="0"/>
              </a:rPr>
              <a:t>Social </a:t>
            </a:r>
            <a:r>
              <a:rPr lang="en-US" sz="3600" b="1" dirty="0">
                <a:solidFill>
                  <a:schemeClr val="tx1"/>
                </a:solidFill>
                <a:latin typeface="Arial" panose="020B0604020202020204" pitchFamily="34" charset="0"/>
                <a:cs typeface="Arial" panose="020B0604020202020204" pitchFamily="34" charset="0"/>
              </a:rPr>
              <a:t>Health</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&amp;</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Emotional Health</a:t>
            </a:r>
            <a:br>
              <a:rPr lang="en-US" sz="3600" b="1" dirty="0">
                <a:solidFill>
                  <a:schemeClr val="tx1"/>
                </a:solidFill>
                <a:latin typeface="Arial" panose="020B0604020202020204" pitchFamily="34" charset="0"/>
                <a:cs typeface="Arial" panose="020B0604020202020204" pitchFamily="34" charset="0"/>
              </a:rPr>
            </a:br>
            <a:endParaRPr lang="en-US" sz="3600"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5257800"/>
            <a:ext cx="7391400" cy="3429000"/>
          </a:xfrm>
        </p:spPr>
        <p:txBody>
          <a:bodyPr>
            <a:normAutofit/>
          </a:bodyPr>
          <a:lstStyle/>
          <a:p>
            <a:pPr marL="0" indent="0">
              <a:lnSpc>
                <a:spcPct val="100000"/>
              </a:lnSpc>
              <a:spcBef>
                <a:spcPts val="0"/>
              </a:spcBef>
              <a:spcAft>
                <a:spcPts val="0"/>
              </a:spcAft>
              <a:buNone/>
            </a:pPr>
            <a:r>
              <a:rPr lang="en-US" sz="1800" b="1" dirty="0" smtClean="0">
                <a:solidFill>
                  <a:srgbClr val="0070C0"/>
                </a:solidFill>
                <a:latin typeface="Arial" panose="020B0604020202020204" pitchFamily="34" charset="0"/>
                <a:cs typeface="Arial" panose="020B0604020202020204" pitchFamily="34" charset="0"/>
              </a:rPr>
              <a:t>Example Answers:  </a:t>
            </a:r>
          </a:p>
          <a:p>
            <a:pPr>
              <a:lnSpc>
                <a:spcPct val="100000"/>
              </a:lnSpc>
              <a:spcBef>
                <a:spcPts val="0"/>
              </a:spcBef>
              <a:spcAft>
                <a:spcPts val="0"/>
              </a:spcAft>
              <a:buClr>
                <a:srgbClr val="0070C0"/>
              </a:buClr>
              <a:buFont typeface="Arial" panose="020B0604020202020204" pitchFamily="34" charset="0"/>
              <a:buChar char="•"/>
            </a:pPr>
            <a:r>
              <a:rPr lang="en-US" sz="1800" b="1" dirty="0" smtClean="0">
                <a:solidFill>
                  <a:srgbClr val="0070C0"/>
                </a:solidFill>
                <a:latin typeface="Arial" panose="020B0604020202020204" pitchFamily="34" charset="0"/>
                <a:cs typeface="Arial" panose="020B0604020202020204" pitchFamily="34" charset="0"/>
              </a:rPr>
              <a:t>Being on a sports team can build friendships</a:t>
            </a:r>
          </a:p>
          <a:p>
            <a:pPr>
              <a:lnSpc>
                <a:spcPct val="100000"/>
              </a:lnSpc>
              <a:spcBef>
                <a:spcPts val="0"/>
              </a:spcBef>
              <a:spcAft>
                <a:spcPts val="0"/>
              </a:spcAft>
              <a:buClr>
                <a:srgbClr val="0070C0"/>
              </a:buClr>
              <a:buFont typeface="Arial" panose="020B0604020202020204" pitchFamily="34" charset="0"/>
              <a:buChar char="•"/>
            </a:pPr>
            <a:r>
              <a:rPr lang="en-US" sz="1800" b="1" dirty="0" smtClean="0">
                <a:solidFill>
                  <a:srgbClr val="0070C0"/>
                </a:solidFill>
                <a:latin typeface="Arial" panose="020B0604020202020204" pitchFamily="34" charset="0"/>
                <a:cs typeface="Arial" panose="020B0604020202020204" pitchFamily="34" charset="0"/>
              </a:rPr>
              <a:t>Relieves stress and anxiety </a:t>
            </a:r>
          </a:p>
          <a:p>
            <a:pPr>
              <a:lnSpc>
                <a:spcPct val="100000"/>
              </a:lnSpc>
              <a:spcBef>
                <a:spcPts val="0"/>
              </a:spcBef>
              <a:spcAft>
                <a:spcPts val="0"/>
              </a:spcAft>
              <a:buClr>
                <a:srgbClr val="0070C0"/>
              </a:buClr>
              <a:buFont typeface="Arial" panose="020B0604020202020204" pitchFamily="34" charset="0"/>
              <a:buChar char="•"/>
            </a:pPr>
            <a:r>
              <a:rPr lang="en-US" sz="1800" b="1" dirty="0" smtClean="0">
                <a:solidFill>
                  <a:srgbClr val="0070C0"/>
                </a:solidFill>
                <a:latin typeface="Arial" panose="020B0604020202020204" pitchFamily="34" charset="0"/>
                <a:cs typeface="Arial" panose="020B0604020202020204" pitchFamily="34" charset="0"/>
              </a:rPr>
              <a:t>Build confidence</a:t>
            </a:r>
          </a:p>
          <a:p>
            <a:pPr>
              <a:lnSpc>
                <a:spcPct val="100000"/>
              </a:lnSpc>
              <a:spcBef>
                <a:spcPts val="0"/>
              </a:spcBef>
              <a:spcAft>
                <a:spcPts val="0"/>
              </a:spcAft>
              <a:buClr>
                <a:srgbClr val="0070C0"/>
              </a:buClr>
              <a:buFont typeface="Arial" panose="020B0604020202020204" pitchFamily="34" charset="0"/>
              <a:buChar char="•"/>
            </a:pPr>
            <a:r>
              <a:rPr lang="en-US" sz="1800" b="1" dirty="0" smtClean="0">
                <a:solidFill>
                  <a:srgbClr val="0070C0"/>
                </a:solidFill>
                <a:latin typeface="Arial" panose="020B0604020202020204" pitchFamily="34" charset="0"/>
                <a:cs typeface="Arial" panose="020B0604020202020204" pitchFamily="34" charset="0"/>
              </a:rPr>
              <a:t>Being physically active is a fun activity to do with your friends</a:t>
            </a:r>
          </a:p>
          <a:p>
            <a:pPr marL="0" indent="0">
              <a:lnSpc>
                <a:spcPct val="100000"/>
              </a:lnSpc>
              <a:spcBef>
                <a:spcPts val="0"/>
              </a:spcBef>
              <a:spcAft>
                <a:spcPts val="0"/>
              </a:spcAft>
              <a:buNone/>
            </a:pPr>
            <a:endParaRPr lang="en-US" sz="1800" b="1" dirty="0">
              <a:solidFill>
                <a:srgbClr val="0070C0"/>
              </a:solidFill>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29"/>
          <p:cNvSpPr txBox="1">
            <a:spLocks noChangeArrowheads="1"/>
          </p:cNvSpPr>
          <p:nvPr/>
        </p:nvSpPr>
        <p:spPr bwMode="auto">
          <a:xfrm>
            <a:off x="685019" y="284176"/>
            <a:ext cx="7772400" cy="1508760"/>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spAutoFit/>
          </a:bodyPr>
          <a:lstStyle>
            <a:lvl1pPr algn="l" defTabSz="914400" rtl="0" eaLnBrk="0" latinLnBrk="0" hangingPunct="0">
              <a:lnSpc>
                <a:spcPct val="85000"/>
              </a:lnSpc>
              <a:spcBef>
                <a:spcPct val="0"/>
              </a:spcBef>
              <a:buNone/>
              <a:defRPr sz="2400" kern="1200" cap="all" baseline="0">
                <a:solidFill>
                  <a:schemeClr val="tx1"/>
                </a:solidFill>
                <a:latin typeface="Times New Roman" pitchFamily="18" charset="0"/>
                <a:ea typeface="+mj-ea"/>
                <a:cs typeface="+mj-cs"/>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6000" b="1" smtClean="0"/>
              <a:t>Daily Double!!!</a:t>
            </a:r>
            <a:endParaRPr lang="en-US" altLang="en-US" dirty="0"/>
          </a:p>
        </p:txBody>
      </p:sp>
      <p:sp>
        <p:nvSpPr>
          <p:cNvPr id="7" name="Rectangle 6"/>
          <p:cNvSpPr/>
          <p:nvPr/>
        </p:nvSpPr>
        <p:spPr>
          <a:xfrm>
            <a:off x="2165753" y="1792936"/>
            <a:ext cx="4810932" cy="584775"/>
          </a:xfrm>
          <a:prstGeom prst="rect">
            <a:avLst/>
          </a:prstGeom>
        </p:spPr>
        <p:txBody>
          <a:bodyPr wrap="none">
            <a:spAutoFit/>
          </a:bodyPr>
          <a:lstStyle/>
          <a:p>
            <a:pPr algn="ctr"/>
            <a:r>
              <a:rPr lang="en-US" sz="3200" b="1" u="sng" dirty="0" smtClean="0">
                <a:solidFill>
                  <a:schemeClr val="accent4"/>
                </a:solidFill>
                <a:latin typeface="Arial" panose="020B0604020202020204" pitchFamily="34" charset="0"/>
                <a:cs typeface="Arial" panose="020B0604020202020204" pitchFamily="34" charset="0"/>
              </a:rPr>
              <a:t>FOR DOUBLE POINTS!!</a:t>
            </a:r>
            <a:endParaRPr lang="en-US" sz="3200" b="1" u="sng"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3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aily.wav"/>
                                        </p:tgtEl>
                                      </p:cMediaNode>
                                    </p:audio>
                                  </p:subTnLst>
                                </p:cTn>
                              </p:par>
                              <p:par>
                                <p:cTn id="9" presetID="32" presetClass="emph" presetSubtype="0" fill="hold" grpId="0"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P spid="6" grpId="0" animBg="1" autoUpdateAnimBg="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65924" cy="1143000"/>
          </a:xfrm>
        </p:spPr>
        <p:txBody>
          <a:bodyPr>
            <a:noAutofit/>
          </a:bodyPr>
          <a:lstStyle/>
          <a:p>
            <a:pPr algn="ctr"/>
            <a:r>
              <a:rPr lang="en-US" b="1" dirty="0" smtClean="0">
                <a:solidFill>
                  <a:srgbClr val="0070C0"/>
                </a:solidFill>
                <a:latin typeface="Arial" panose="020B0604020202020204" pitchFamily="34" charset="0"/>
                <a:cs typeface="Arial" panose="020B0604020202020204" pitchFamily="34" charset="0"/>
              </a:rPr>
              <a:t>Which of the following is </a:t>
            </a:r>
            <a:r>
              <a:rPr lang="en-US" b="1" u="sng" dirty="0" smtClean="0">
                <a:solidFill>
                  <a:srgbClr val="0070C0"/>
                </a:solidFill>
                <a:latin typeface="Arial" panose="020B0604020202020204" pitchFamily="34" charset="0"/>
                <a:cs typeface="Arial" panose="020B0604020202020204" pitchFamily="34" charset="0"/>
              </a:rPr>
              <a:t>NOT</a:t>
            </a:r>
            <a:r>
              <a:rPr lang="en-US" b="1" dirty="0" smtClean="0">
                <a:solidFill>
                  <a:srgbClr val="0070C0"/>
                </a:solidFill>
                <a:latin typeface="Arial" panose="020B0604020202020204" pitchFamily="34" charset="0"/>
                <a:cs typeface="Arial" panose="020B0604020202020204" pitchFamily="34" charset="0"/>
              </a:rPr>
              <a:t> true about aerobic activity?</a:t>
            </a:r>
            <a:endParaRPr lang="en-US" b="1" dirty="0">
              <a:solidFill>
                <a:srgbClr val="0070C0"/>
              </a:solidFill>
              <a:latin typeface="Arial" panose="020B0604020202020204" pitchFamily="34" charset="0"/>
              <a:cs typeface="Arial" panose="020B0604020202020204" pitchFamily="34" charset="0"/>
            </a:endParaRPr>
          </a:p>
        </p:txBody>
      </p:sp>
      <p:pic>
        <p:nvPicPr>
          <p:cNvPr id="4"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606362" y="2209890"/>
            <a:ext cx="7924800" cy="4114800"/>
          </a:xfrm>
        </p:spPr>
        <p:txBody>
          <a:bodyPr>
            <a:noAutofit/>
          </a:bodyPr>
          <a:lstStyle/>
          <a:p>
            <a:pPr>
              <a:buFont typeface="+mj-lt"/>
              <a:buAutoNum type="arabicPeriod"/>
            </a:pPr>
            <a:r>
              <a:rPr lang="en-US" sz="3600" b="1" dirty="0" smtClean="0">
                <a:latin typeface="Arial" panose="020B0604020202020204" pitchFamily="34" charset="0"/>
                <a:cs typeface="Arial" panose="020B0604020202020204" pitchFamily="34" charset="0"/>
              </a:rPr>
              <a:t> Good for your heart</a:t>
            </a:r>
          </a:p>
          <a:p>
            <a:pPr>
              <a:buFont typeface="+mj-lt"/>
              <a:buAutoNum type="arabicPeriod"/>
            </a:pP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Is moderate to high intensity where you can talk but not sing</a:t>
            </a:r>
          </a:p>
          <a:p>
            <a:pPr>
              <a:buFont typeface="+mj-lt"/>
              <a:buAutoNum type="arabicPeriod"/>
            </a:pP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Also known as ‘Cardio Activity’</a:t>
            </a:r>
          </a:p>
          <a:p>
            <a:pPr>
              <a:buFont typeface="+mj-lt"/>
              <a:buAutoNum type="arabicPeriod"/>
            </a:pPr>
            <a:r>
              <a:rPr lang="en-US" sz="3600" b="1" dirty="0" smtClean="0">
                <a:latin typeface="Arial" panose="020B0604020202020204" pitchFamily="34" charset="0"/>
                <a:cs typeface="Arial" panose="020B0604020202020204" pitchFamily="34" charset="0"/>
              </a:rPr>
              <a:t> Is really easy to do and does not take much effort</a:t>
            </a:r>
            <a:endParaRPr lang="en-US" sz="36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16892">
            <a:off x="212661" y="4820421"/>
            <a:ext cx="1477659" cy="609534"/>
          </a:xfrm>
          <a:prstGeom prst="rect">
            <a:avLst/>
          </a:prstGeom>
        </p:spPr>
      </p:pic>
      <p:cxnSp>
        <p:nvCxnSpPr>
          <p:cNvPr id="7" name="Straight Connector 6"/>
          <p:cNvCxnSpPr/>
          <p:nvPr/>
        </p:nvCxnSpPr>
        <p:spPr>
          <a:xfrm>
            <a:off x="1752600" y="5029200"/>
            <a:ext cx="669912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9871" y="5486400"/>
            <a:ext cx="364889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AutoShape 4" descr="Image result for aerobic exercise"/>
          <p:cNvSpPr>
            <a:spLocks noChangeAspect="1" noChangeArrowheads="1"/>
          </p:cNvSpPr>
          <p:nvPr/>
        </p:nvSpPr>
        <p:spPr bwMode="auto">
          <a:xfrm>
            <a:off x="155575" y="-2789238"/>
            <a:ext cx="7315200" cy="5819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aerobic exerci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9040" y="1946001"/>
            <a:ext cx="1453389" cy="115627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8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smtClean="0">
                <a:solidFill>
                  <a:schemeClr val="bg2">
                    <a:lumMod val="75000"/>
                  </a:schemeClr>
                </a:solidFill>
                <a:latin typeface="Arial" panose="020B0604020202020204" pitchFamily="34" charset="0"/>
                <a:cs typeface="Arial" panose="020B0604020202020204" pitchFamily="34" charset="0"/>
              </a:rPr>
              <a:t>True or false?</a:t>
            </a:r>
            <a:endParaRPr lang="en-US" sz="5400" b="1" dirty="0">
              <a:solidFill>
                <a:schemeClr val="bg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8819" y="2001458"/>
            <a:ext cx="7924800" cy="3581400"/>
          </a:xfrm>
        </p:spPr>
        <p:txBody>
          <a:bodyPr>
            <a:normAutofit/>
          </a:bodyPr>
          <a:lstStyle/>
          <a:p>
            <a:pPr marL="0" indent="0" algn="ctr">
              <a:buNone/>
            </a:pPr>
            <a:r>
              <a:rPr lang="en-US" sz="5400" b="1" dirty="0" smtClean="0">
                <a:latin typeface="Arial" panose="020B0604020202020204" pitchFamily="34" charset="0"/>
                <a:cs typeface="Arial" panose="020B0604020202020204" pitchFamily="34" charset="0"/>
              </a:rPr>
              <a:t>It is important to eat vegetables and fruit every day. </a:t>
            </a:r>
            <a:endParaRPr lang="en-US" sz="5400" b="1" dirty="0">
              <a:latin typeface="Arial" panose="020B0604020202020204" pitchFamily="34" charset="0"/>
              <a:cs typeface="Arial" panose="020B0604020202020204" pitchFamily="34" charset="0"/>
            </a:endParaRPr>
          </a:p>
        </p:txBody>
      </p:sp>
      <p:pic>
        <p:nvPicPr>
          <p:cNvPr id="4"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RUIT AND VEGETABLES"/>
          <p:cNvPicPr>
            <a:picLocks noChangeAspect="1" noChangeArrowheads="1"/>
          </p:cNvPicPr>
          <p:nvPr/>
        </p:nvPicPr>
        <p:blipFill rotWithShape="1">
          <a:blip r:embed="rId4">
            <a:extLst>
              <a:ext uri="{28A0092B-C50C-407E-A947-70E740481C1C}">
                <a14:useLocalDpi xmlns:a14="http://schemas.microsoft.com/office/drawing/2010/main" val="0"/>
              </a:ext>
            </a:extLst>
          </a:blip>
          <a:srcRect l="5107" t="7999" r="4570" b="4000"/>
          <a:stretch/>
        </p:blipFill>
        <p:spPr bwMode="auto">
          <a:xfrm>
            <a:off x="2743200" y="4572000"/>
            <a:ext cx="3352800" cy="2107474"/>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7422"/>
            <a:ext cx="6248400" cy="1971675"/>
          </a:xfrm>
          <a:prstGeom prst="rect">
            <a:avLst/>
          </a:prstGeom>
        </p:spPr>
      </p:pic>
    </p:spTree>
    <p:extLst>
      <p:ext uri="{BB962C8B-B14F-4D97-AF65-F5344CB8AC3E}">
        <p14:creationId xmlns:p14="http://schemas.microsoft.com/office/powerpoint/2010/main" val="34676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0"/>
            <a:ext cx="8610600" cy="3429000"/>
          </a:xfrm>
        </p:spPr>
        <p:txBody>
          <a:bodyPr>
            <a:noAutofit/>
          </a:bodyPr>
          <a:lstStyle/>
          <a:p>
            <a:pPr marL="0" indent="0" algn="ctr">
              <a:buNone/>
            </a:pPr>
            <a:r>
              <a:rPr lang="en-US" sz="4800" b="1" dirty="0" smtClean="0"/>
              <a:t>Servings of fruit and vegetables should be the same as meat or protein for a well-balanced nutritious diet.</a:t>
            </a:r>
            <a:endParaRPr lang="en-US" sz="4800" b="1" dirty="0"/>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678" y="5867400"/>
            <a:ext cx="1138321"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215537" y="586582"/>
            <a:ext cx="8686800" cy="639762"/>
          </a:xfrm>
        </p:spPr>
        <p:txBody>
          <a:bodyPr>
            <a:noAutofit/>
          </a:bodyPr>
          <a:lstStyle/>
          <a:p>
            <a:pPr algn="ctr"/>
            <a:r>
              <a:rPr lang="en-US" sz="5400" b="1" dirty="0" smtClean="0">
                <a:solidFill>
                  <a:schemeClr val="bg2">
                    <a:lumMod val="75000"/>
                  </a:schemeClr>
                </a:solidFill>
                <a:latin typeface="Arial" panose="020B0604020202020204" pitchFamily="34" charset="0"/>
                <a:cs typeface="Arial" panose="020B0604020202020204" pitchFamily="34" charset="0"/>
              </a:rPr>
              <a:t>True or false?</a:t>
            </a:r>
            <a:endParaRPr lang="en-US" sz="5400" b="1" dirty="0">
              <a:solidFill>
                <a:schemeClr val="bg2">
                  <a:lumMod val="7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5045075"/>
            <a:ext cx="4041561" cy="1644650"/>
          </a:xfrm>
          <a:prstGeom prst="roundRect">
            <a:avLst/>
          </a:prstGeom>
        </p:spPr>
      </p:pic>
      <p:sp>
        <p:nvSpPr>
          <p:cNvPr id="9" name="Rectangle 8"/>
          <p:cNvSpPr/>
          <p:nvPr/>
        </p:nvSpPr>
        <p:spPr>
          <a:xfrm>
            <a:off x="1143000" y="228600"/>
            <a:ext cx="6477000" cy="156966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FALSE!</a:t>
            </a:r>
          </a:p>
          <a:p>
            <a:pPr algn="ctr"/>
            <a:r>
              <a:rPr lang="en-US" sz="2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Half your plate should be fruits and vegetables</a:t>
            </a:r>
            <a:endPar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54237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smtClean="0">
                <a:solidFill>
                  <a:schemeClr val="bg2">
                    <a:lumMod val="75000"/>
                  </a:schemeClr>
                </a:solidFill>
                <a:latin typeface="Arial" panose="020B0604020202020204" pitchFamily="34" charset="0"/>
                <a:cs typeface="Arial" panose="020B0604020202020204" pitchFamily="34" charset="0"/>
              </a:rPr>
              <a:t>Which is better?</a:t>
            </a:r>
            <a:endParaRPr lang="en-US" sz="5400" b="1" dirty="0">
              <a:solidFill>
                <a:schemeClr val="bg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73477" y="2133781"/>
            <a:ext cx="7924800" cy="3657600"/>
          </a:xfrm>
        </p:spPr>
        <p:txBody>
          <a:bodyPr>
            <a:normAutofit fontScale="85000" lnSpcReduction="20000"/>
          </a:bodyPr>
          <a:lstStyle/>
          <a:p>
            <a:pPr marL="0" indent="0" algn="ctr">
              <a:spcAft>
                <a:spcPts val="1800"/>
              </a:spcAft>
              <a:buNone/>
            </a:pPr>
            <a:r>
              <a:rPr lang="en-US" sz="5400" b="1" dirty="0" smtClean="0">
                <a:latin typeface="Arial" panose="020B0604020202020204" pitchFamily="34" charset="0"/>
                <a:cs typeface="Arial" panose="020B0604020202020204" pitchFamily="34" charset="0"/>
              </a:rPr>
              <a:t>Fresh &amp; Whole</a:t>
            </a:r>
          </a:p>
          <a:p>
            <a:pPr marL="0" indent="0" algn="ctr">
              <a:spcAft>
                <a:spcPts val="1800"/>
              </a:spcAft>
              <a:buNone/>
            </a:pPr>
            <a:r>
              <a:rPr lang="en-US" sz="5400" b="1" dirty="0" smtClean="0">
                <a:latin typeface="Arial" panose="020B0604020202020204" pitchFamily="34" charset="0"/>
                <a:cs typeface="Arial" panose="020B0604020202020204" pitchFamily="34" charset="0"/>
              </a:rPr>
              <a:t>Frozen</a:t>
            </a:r>
          </a:p>
          <a:p>
            <a:pPr marL="0" indent="0" algn="ctr">
              <a:spcAft>
                <a:spcPts val="1800"/>
              </a:spcAft>
              <a:buNone/>
            </a:pPr>
            <a:r>
              <a:rPr lang="en-US" sz="5400" b="1" dirty="0" smtClean="0">
                <a:latin typeface="Arial" panose="020B0604020202020204" pitchFamily="34" charset="0"/>
                <a:cs typeface="Arial" panose="020B0604020202020204" pitchFamily="34" charset="0"/>
              </a:rPr>
              <a:t>Canned</a:t>
            </a:r>
          </a:p>
          <a:p>
            <a:pPr marL="0" indent="0" algn="ctr">
              <a:spcAft>
                <a:spcPts val="1800"/>
              </a:spcAft>
              <a:buNone/>
            </a:pPr>
            <a:r>
              <a:rPr lang="en-US" sz="5400" b="1" dirty="0" smtClean="0">
                <a:latin typeface="Arial" panose="020B0604020202020204" pitchFamily="34" charset="0"/>
                <a:cs typeface="Arial" panose="020B0604020202020204" pitchFamily="34" charset="0"/>
              </a:rPr>
              <a:t>Processed Foods</a:t>
            </a:r>
          </a:p>
          <a:p>
            <a:pPr marL="0" indent="0" algn="ctr">
              <a:spcAft>
                <a:spcPts val="4200"/>
              </a:spcAft>
              <a:buNone/>
            </a:pPr>
            <a:endParaRPr lang="en-US" sz="5400" b="1" dirty="0">
              <a:latin typeface="Arial" panose="020B0604020202020204" pitchFamily="34" charset="0"/>
              <a:cs typeface="Arial" panose="020B0604020202020204" pitchFamily="34" charset="0"/>
            </a:endParaRPr>
          </a:p>
        </p:txBody>
      </p:sp>
      <p:pic>
        <p:nvPicPr>
          <p:cNvPr id="6"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fresh fruit and vegetab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5559" y="1571866"/>
            <a:ext cx="2238935" cy="1508760"/>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rozen fruit and vegetables in bag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266"/>
          <a:stretch/>
        </p:blipFill>
        <p:spPr bwMode="auto">
          <a:xfrm>
            <a:off x="457200" y="2895600"/>
            <a:ext cx="2429759" cy="1549806"/>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anned fruit and vegetab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528" y="3212614"/>
            <a:ext cx="2550009" cy="134441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processed food"/>
          <p:cNvPicPr>
            <a:picLocks noChangeAspect="1" noChangeArrowheads="1"/>
          </p:cNvPicPr>
          <p:nvPr/>
        </p:nvPicPr>
        <p:blipFill rotWithShape="1">
          <a:blip r:embed="rId7">
            <a:extLst>
              <a:ext uri="{28A0092B-C50C-407E-A947-70E740481C1C}">
                <a14:useLocalDpi xmlns:a14="http://schemas.microsoft.com/office/drawing/2010/main" val="0"/>
              </a:ext>
            </a:extLst>
          </a:blip>
          <a:srcRect l="6738" t="7955" r="3050"/>
          <a:stretch/>
        </p:blipFill>
        <p:spPr bwMode="auto">
          <a:xfrm>
            <a:off x="3048000" y="5348182"/>
            <a:ext cx="2819400" cy="1346530"/>
          </a:xfrm>
          <a:prstGeom prst="rect">
            <a:avLst/>
          </a:prstGeom>
          <a:noFill/>
          <a:extLst>
            <a:ext uri="{909E8E84-426E-40DD-AFC4-6F175D3DCCD1}">
              <a14:hiddenFill xmlns:a14="http://schemas.microsoft.com/office/drawing/2010/main">
                <a:solidFill>
                  <a:srgbClr val="FFFFFF"/>
                </a:solidFill>
              </a14:hiddenFill>
            </a:ext>
          </a:extLst>
        </p:spPr>
      </p:pic>
      <p:sp>
        <p:nvSpPr>
          <p:cNvPr id="5" name="8-Point Star 4"/>
          <p:cNvSpPr/>
          <p:nvPr/>
        </p:nvSpPr>
        <p:spPr>
          <a:xfrm>
            <a:off x="1219200" y="1524181"/>
            <a:ext cx="990600" cy="990600"/>
          </a:xfrm>
          <a:prstGeom prst="star8">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8-Point Star 10"/>
          <p:cNvSpPr/>
          <p:nvPr/>
        </p:nvSpPr>
        <p:spPr>
          <a:xfrm>
            <a:off x="5415005" y="3665016"/>
            <a:ext cx="833396" cy="776355"/>
          </a:xfrm>
          <a:prstGeom prst="star8">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2" name="8-Point Star 11"/>
          <p:cNvSpPr/>
          <p:nvPr/>
        </p:nvSpPr>
        <p:spPr>
          <a:xfrm>
            <a:off x="2575205" y="2685149"/>
            <a:ext cx="790953" cy="790953"/>
          </a:xfrm>
          <a:prstGeom prst="star8">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8-Point Star 12"/>
          <p:cNvSpPr/>
          <p:nvPr/>
        </p:nvSpPr>
        <p:spPr>
          <a:xfrm>
            <a:off x="2079905" y="5181600"/>
            <a:ext cx="990600" cy="990600"/>
          </a:xfrm>
          <a:prstGeom prst="star8">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8" name="TextBox 7"/>
          <p:cNvSpPr txBox="1"/>
          <p:nvPr/>
        </p:nvSpPr>
        <p:spPr>
          <a:xfrm>
            <a:off x="1447800" y="1735694"/>
            <a:ext cx="533400" cy="646331"/>
          </a:xfrm>
          <a:prstGeom prst="rect">
            <a:avLst/>
          </a:prstGeom>
          <a:noFill/>
        </p:spPr>
        <p:txBody>
          <a:bodyPr wrap="square" rtlCol="0">
            <a:spAutoFit/>
          </a:bodyPr>
          <a:lstStyle/>
          <a:p>
            <a:pPr algn="ctr"/>
            <a:r>
              <a:rPr lang="en-US" sz="3600" b="1" dirty="0" smtClean="0">
                <a:latin typeface="Adobe Garamond Pro Bold" panose="02020702060506020403" pitchFamily="18" charset="0"/>
              </a:rPr>
              <a:t>1</a:t>
            </a:r>
            <a:endParaRPr lang="en-US" sz="3600" b="1" dirty="0">
              <a:latin typeface="Adobe Garamond Pro Bold" panose="02020702060506020403" pitchFamily="18" charset="0"/>
            </a:endParaRPr>
          </a:p>
        </p:txBody>
      </p:sp>
      <p:sp>
        <p:nvSpPr>
          <p:cNvPr id="16" name="TextBox 15"/>
          <p:cNvSpPr txBox="1"/>
          <p:nvPr/>
        </p:nvSpPr>
        <p:spPr>
          <a:xfrm>
            <a:off x="2703981" y="2767862"/>
            <a:ext cx="533400" cy="646331"/>
          </a:xfrm>
          <a:prstGeom prst="rect">
            <a:avLst/>
          </a:prstGeom>
          <a:noFill/>
        </p:spPr>
        <p:txBody>
          <a:bodyPr wrap="square" rtlCol="0">
            <a:spAutoFit/>
          </a:bodyPr>
          <a:lstStyle/>
          <a:p>
            <a:pPr algn="ctr"/>
            <a:r>
              <a:rPr lang="en-US" sz="3600" b="1" dirty="0" smtClean="0">
                <a:latin typeface="Adobe Garamond Pro Bold" panose="02020702060506020403" pitchFamily="18" charset="0"/>
              </a:rPr>
              <a:t>2</a:t>
            </a:r>
            <a:endParaRPr lang="en-US" sz="3600" b="1" dirty="0">
              <a:latin typeface="Adobe Garamond Pro Bold" panose="02020702060506020403" pitchFamily="18" charset="0"/>
            </a:endParaRPr>
          </a:p>
        </p:txBody>
      </p:sp>
      <p:sp>
        <p:nvSpPr>
          <p:cNvPr id="17" name="TextBox 16"/>
          <p:cNvSpPr txBox="1"/>
          <p:nvPr/>
        </p:nvSpPr>
        <p:spPr>
          <a:xfrm>
            <a:off x="5548629" y="3765811"/>
            <a:ext cx="533400" cy="646331"/>
          </a:xfrm>
          <a:prstGeom prst="rect">
            <a:avLst/>
          </a:prstGeom>
          <a:noFill/>
        </p:spPr>
        <p:txBody>
          <a:bodyPr wrap="square" rtlCol="0">
            <a:spAutoFit/>
          </a:bodyPr>
          <a:lstStyle/>
          <a:p>
            <a:pPr algn="ctr"/>
            <a:r>
              <a:rPr lang="en-US" sz="3600" b="1" dirty="0" smtClean="0">
                <a:latin typeface="Adobe Garamond Pro Bold" panose="02020702060506020403" pitchFamily="18" charset="0"/>
              </a:rPr>
              <a:t>3</a:t>
            </a:r>
            <a:endParaRPr lang="en-US" sz="3600" b="1" dirty="0">
              <a:latin typeface="Adobe Garamond Pro Bold" panose="02020702060506020403" pitchFamily="18" charset="0"/>
            </a:endParaRPr>
          </a:p>
        </p:txBody>
      </p:sp>
      <p:sp>
        <p:nvSpPr>
          <p:cNvPr id="18" name="TextBox 17"/>
          <p:cNvSpPr txBox="1"/>
          <p:nvPr/>
        </p:nvSpPr>
        <p:spPr>
          <a:xfrm>
            <a:off x="2308505" y="5355194"/>
            <a:ext cx="533400" cy="646331"/>
          </a:xfrm>
          <a:prstGeom prst="rect">
            <a:avLst/>
          </a:prstGeom>
          <a:noFill/>
        </p:spPr>
        <p:txBody>
          <a:bodyPr wrap="square" rtlCol="0">
            <a:spAutoFit/>
          </a:bodyPr>
          <a:lstStyle/>
          <a:p>
            <a:pPr algn="ctr"/>
            <a:r>
              <a:rPr lang="en-US" sz="3600" b="1" dirty="0">
                <a:latin typeface="Adobe Garamond Pro Bold" panose="02020702060506020403" pitchFamily="18" charset="0"/>
              </a:rPr>
              <a:t>4</a:t>
            </a:r>
          </a:p>
        </p:txBody>
      </p:sp>
    </p:spTree>
    <p:extLst>
      <p:ext uri="{BB962C8B-B14F-4D97-AF65-F5344CB8AC3E}">
        <p14:creationId xmlns:p14="http://schemas.microsoft.com/office/powerpoint/2010/main" val="425853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8"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ibsoma\AppData\Local\Microsoft\Windows\Temporary Internet Files\Content.IE5\EXCOG0RR\Arrow-Right-114[1].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70048" y="2057400"/>
            <a:ext cx="7578552" cy="4262936"/>
          </a:xfrm>
        </p:spPr>
      </p:pic>
      <p:sp>
        <p:nvSpPr>
          <p:cNvPr id="10" name="Text Box 1029"/>
          <p:cNvSpPr txBox="1">
            <a:spLocks noChangeArrowheads="1"/>
          </p:cNvSpPr>
          <p:nvPr/>
        </p:nvSpPr>
        <p:spPr bwMode="auto">
          <a:xfrm>
            <a:off x="1524000" y="533400"/>
            <a:ext cx="6324600" cy="1006475"/>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6000" b="1" dirty="0"/>
              <a:t>Daily Double!!!</a:t>
            </a:r>
            <a:endParaRPr lang="en-US" altLang="en-US" dirty="0"/>
          </a:p>
        </p:txBody>
      </p:sp>
    </p:spTree>
    <p:extLst>
      <p:ext uri="{BB962C8B-B14F-4D97-AF65-F5344CB8AC3E}">
        <p14:creationId xmlns:p14="http://schemas.microsoft.com/office/powerpoint/2010/main" val="58093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aily.wav"/>
                                        </p:tgtEl>
                                      </p:cMediaNode>
                                    </p:audio>
                                  </p:sub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Jeopardy_The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1143000"/>
          </a:xfrm>
        </p:spPr>
        <p:txBody>
          <a:bodyPr>
            <a:normAutofit fontScale="90000"/>
          </a:bodyPr>
          <a:lstStyle/>
          <a:p>
            <a:pPr algn="ctr"/>
            <a:r>
              <a:rPr lang="en-US" sz="4400" b="1" dirty="0" smtClean="0">
                <a:solidFill>
                  <a:srgbClr val="0070C0"/>
                </a:solidFill>
                <a:latin typeface="Arial" panose="020B0604020202020204" pitchFamily="34" charset="0"/>
                <a:cs typeface="Arial" panose="020B0604020202020204" pitchFamily="34" charset="0"/>
              </a:rPr>
              <a:t>Name one vegetable or fruit for each color:</a:t>
            </a:r>
            <a:endParaRPr lang="en-US" sz="44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6362" y="2286000"/>
            <a:ext cx="7924800" cy="3962400"/>
          </a:xfrm>
        </p:spPr>
        <p:txBody>
          <a:bodyPr>
            <a:noAutofit/>
          </a:bodyPr>
          <a:lstStyle/>
          <a:p>
            <a:pPr marL="0" indent="0" algn="ctr">
              <a:buNone/>
            </a:pPr>
            <a:r>
              <a:rPr lang="en-US" sz="5400" b="1" dirty="0" smtClean="0">
                <a:solidFill>
                  <a:srgbClr val="FF0000"/>
                </a:solidFill>
                <a:latin typeface="Arial" panose="020B0604020202020204" pitchFamily="34" charset="0"/>
                <a:cs typeface="Arial" panose="020B0604020202020204" pitchFamily="34" charset="0"/>
              </a:rPr>
              <a:t>Red</a:t>
            </a:r>
          </a:p>
          <a:p>
            <a:pPr marL="0" indent="0" algn="ctr">
              <a:buNone/>
            </a:pPr>
            <a:r>
              <a:rPr lang="en-US" sz="5400" b="1" dirty="0" smtClean="0">
                <a:solidFill>
                  <a:srgbClr val="FFFF00"/>
                </a:solidFill>
                <a:latin typeface="Arial" panose="020B0604020202020204" pitchFamily="34" charset="0"/>
                <a:cs typeface="Arial" panose="020B0604020202020204" pitchFamily="34" charset="0"/>
              </a:rPr>
              <a:t>Yellow</a:t>
            </a:r>
          </a:p>
          <a:p>
            <a:pPr marL="0" indent="0" algn="ctr">
              <a:buNone/>
            </a:pPr>
            <a:r>
              <a:rPr lang="en-US" sz="5400" b="1" dirty="0" smtClean="0">
                <a:solidFill>
                  <a:schemeClr val="accent3"/>
                </a:solidFill>
                <a:latin typeface="Arial" panose="020B0604020202020204" pitchFamily="34" charset="0"/>
                <a:cs typeface="Arial" panose="020B0604020202020204" pitchFamily="34" charset="0"/>
              </a:rPr>
              <a:t>Green</a:t>
            </a:r>
          </a:p>
          <a:p>
            <a:pPr marL="0" indent="0" algn="ctr">
              <a:buNone/>
            </a:pPr>
            <a:r>
              <a:rPr lang="en-US" sz="5400" b="1" dirty="0" smtClean="0">
                <a:solidFill>
                  <a:srgbClr val="FFC000"/>
                </a:solidFill>
                <a:latin typeface="Arial" panose="020B0604020202020204" pitchFamily="34" charset="0"/>
                <a:cs typeface="Arial" panose="020B0604020202020204" pitchFamily="34" charset="0"/>
              </a:rPr>
              <a:t>Orange</a:t>
            </a:r>
            <a:endParaRPr lang="en-US" sz="5400" b="1" dirty="0">
              <a:solidFill>
                <a:srgbClr val="FFC000"/>
              </a:solidFill>
              <a:latin typeface="Arial" panose="020B0604020202020204" pitchFamily="34" charset="0"/>
              <a:cs typeface="Arial" panose="020B0604020202020204" pitchFamily="34" charset="0"/>
            </a:endParaRPr>
          </a:p>
        </p:txBody>
      </p:sp>
      <p:pic>
        <p:nvPicPr>
          <p:cNvPr id="5" name="Picture 2" descr="C:\Users\gibsoma\AppData\Local\Microsoft\Windows\Temporary Internet Files\Content.IE5\EXCOG0RR\Arrow-Right-114[1].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393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ibsoma\AppData\Local\Microsoft\Windows\Temporary Internet Files\Content.IE5\EXCOG0RR\Arrow-Right-114[1].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324" y="5791381"/>
            <a:ext cx="1225676" cy="1066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29"/>
          <p:cNvSpPr txBox="1">
            <a:spLocks noChangeArrowheads="1"/>
          </p:cNvSpPr>
          <p:nvPr/>
        </p:nvSpPr>
        <p:spPr bwMode="auto">
          <a:xfrm>
            <a:off x="1524000" y="609600"/>
            <a:ext cx="6324600" cy="1006475"/>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6000" b="1" dirty="0"/>
              <a:t>Daily Double!!!</a:t>
            </a:r>
            <a:endParaRPr lang="en-US" altLang="en-US"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553" y="2052349"/>
            <a:ext cx="7572048" cy="4259278"/>
          </a:xfrm>
          <a:prstGeom prst="rect">
            <a:avLst/>
          </a:prstGeom>
        </p:spPr>
      </p:pic>
    </p:spTree>
    <p:extLst>
      <p:ext uri="{BB962C8B-B14F-4D97-AF65-F5344CB8AC3E}">
        <p14:creationId xmlns:p14="http://schemas.microsoft.com/office/powerpoint/2010/main" val="399615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aily.wav"/>
                                        </p:tgtEl>
                                      </p:cMediaNode>
                                    </p:audio>
                                  </p:sub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Jeopardy_The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TM03090430[[fn=Banded]]</Template>
  <TotalTime>1362</TotalTime>
  <Words>1071</Words>
  <Application>Microsoft Office PowerPoint</Application>
  <PresentationFormat>On-screen Show (4:3)</PresentationFormat>
  <Paragraphs>175</Paragraphs>
  <Slides>33</Slides>
  <Notes>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Adobe Garamond Pro Bold</vt:lpstr>
      <vt:lpstr>Aharoni</vt:lpstr>
      <vt:lpstr>Arial</vt:lpstr>
      <vt:lpstr>Calibri</vt:lpstr>
      <vt:lpstr>Corbel</vt:lpstr>
      <vt:lpstr>Times New Roman</vt:lpstr>
      <vt:lpstr>Wingdings</vt:lpstr>
      <vt:lpstr>Banded</vt:lpstr>
      <vt:lpstr>Health &amp; Wellness</vt:lpstr>
      <vt:lpstr>PowerPoint Presentation</vt:lpstr>
      <vt:lpstr>Daily Double Graphic and Sound Effect!</vt:lpstr>
      <vt:lpstr>True or false?</vt:lpstr>
      <vt:lpstr>True or false?</vt:lpstr>
      <vt:lpstr>Which is better?</vt:lpstr>
      <vt:lpstr>PowerPoint Presentation</vt:lpstr>
      <vt:lpstr>Name one vegetable or fruit for each color:</vt:lpstr>
      <vt:lpstr>PowerPoint Presentation</vt:lpstr>
      <vt:lpstr>Which 2 statements are true about non-fat milk?</vt:lpstr>
      <vt:lpstr>Why are dairy products good for you?</vt:lpstr>
      <vt:lpstr>True or false?</vt:lpstr>
      <vt:lpstr>How much of your grains should be whole grains?</vt:lpstr>
      <vt:lpstr>What could happen to you if you eat mostly junk food?</vt:lpstr>
      <vt:lpstr>What is the healthiest thing you can drink?</vt:lpstr>
      <vt:lpstr>True or false?</vt:lpstr>
      <vt:lpstr>Each year, THE AVERAGE AMERICAN consumes 32 Pounds (lbs.) of Sugar from DRINKS LIKE soda.  What are 2 reasons SUGARY BEVERAGES ARE bad for you?</vt:lpstr>
      <vt:lpstr>Daily Double!!!</vt:lpstr>
      <vt:lpstr>Which 2 of the following fast food options are healthier choices?</vt:lpstr>
      <vt:lpstr>PowerPoint Presentation</vt:lpstr>
      <vt:lpstr>Name one item at each fast food restaurant that is a healthier choice.</vt:lpstr>
      <vt:lpstr>It is important to eat balanced meals</vt:lpstr>
      <vt:lpstr>Daily Double!!!</vt:lpstr>
      <vt:lpstr>PowerPoint Presentation</vt:lpstr>
      <vt:lpstr>PowerPoint Presentation</vt:lpstr>
      <vt:lpstr>True or false?</vt:lpstr>
      <vt:lpstr>Daily Double!!!</vt:lpstr>
      <vt:lpstr>PowerPoint Presentation</vt:lpstr>
      <vt:lpstr>Which one is false?</vt:lpstr>
      <vt:lpstr>Which of the following is not Being “physically active”?</vt:lpstr>
      <vt:lpstr>True or false?</vt:lpstr>
      <vt:lpstr>Explain how being physically active affects your: Social Health &amp; Emotional Health </vt:lpstr>
      <vt:lpstr>Which of the following is NOT true about aerobic activity?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dc:title>
  <dc:creator>Margaret Gibson</dc:creator>
  <cp:lastModifiedBy>Mullis, Lindsey C</cp:lastModifiedBy>
  <cp:revision>97</cp:revision>
  <dcterms:created xsi:type="dcterms:W3CDTF">2006-08-16T00:00:00Z</dcterms:created>
  <dcterms:modified xsi:type="dcterms:W3CDTF">2016-09-07T15:41:15Z</dcterms:modified>
</cp:coreProperties>
</file>